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379" r:id="rId5"/>
    <p:sldId id="256" r:id="rId6"/>
    <p:sldId id="298" r:id="rId7"/>
    <p:sldId id="258" r:id="rId8"/>
    <p:sldId id="380" r:id="rId9"/>
    <p:sldId id="431" r:id="rId10"/>
    <p:sldId id="462" r:id="rId11"/>
    <p:sldId id="464" r:id="rId12"/>
    <p:sldId id="430" r:id="rId13"/>
    <p:sldId id="432" r:id="rId14"/>
    <p:sldId id="433" r:id="rId15"/>
    <p:sldId id="434" r:id="rId16"/>
    <p:sldId id="435" r:id="rId17"/>
    <p:sldId id="439" r:id="rId18"/>
    <p:sldId id="460" r:id="rId19"/>
    <p:sldId id="461" r:id="rId20"/>
    <p:sldId id="458" r:id="rId21"/>
    <p:sldId id="382" r:id="rId22"/>
    <p:sldId id="383" r:id="rId23"/>
    <p:sldId id="384" r:id="rId24"/>
    <p:sldId id="436" r:id="rId25"/>
    <p:sldId id="438" r:id="rId26"/>
    <p:sldId id="440" r:id="rId27"/>
    <p:sldId id="441" r:id="rId28"/>
    <p:sldId id="445" r:id="rId29"/>
    <p:sldId id="442" r:id="rId30"/>
    <p:sldId id="291" r:id="rId31"/>
    <p:sldId id="443" r:id="rId32"/>
    <p:sldId id="444" r:id="rId33"/>
    <p:sldId id="446" r:id="rId34"/>
    <p:sldId id="391" r:id="rId35"/>
    <p:sldId id="402" r:id="rId36"/>
    <p:sldId id="413" r:id="rId37"/>
    <p:sldId id="407" r:id="rId38"/>
    <p:sldId id="408" r:id="rId39"/>
    <p:sldId id="447" r:id="rId40"/>
    <p:sldId id="465" r:id="rId41"/>
    <p:sldId id="448" r:id="rId42"/>
    <p:sldId id="356" r:id="rId43"/>
    <p:sldId id="452" r:id="rId44"/>
    <p:sldId id="450" r:id="rId45"/>
    <p:sldId id="411" r:id="rId46"/>
    <p:sldId id="277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e LARRIEU" initials="PL" lastIdx="1" clrIdx="0">
    <p:extLst>
      <p:ext uri="{19B8F6BF-5375-455C-9EA6-DF929625EA0E}">
        <p15:presenceInfo xmlns:p15="http://schemas.microsoft.com/office/powerpoint/2012/main" userId="S::pauline.larrieu@ofici-occitan.eu::72319f75-3fa4-46da-9f7d-8cfa9a66b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7B0"/>
    <a:srgbClr val="FAB036"/>
    <a:srgbClr val="FFFFFF"/>
    <a:srgbClr val="F9B20B"/>
    <a:srgbClr val="666666"/>
    <a:srgbClr val="E9EBF5"/>
    <a:srgbClr val="CFD5EA"/>
    <a:srgbClr val="15AC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66A00-ADD2-4E66-8FB8-CC584CBE9B8C}" v="1" dt="2021-05-20T10:52:30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67588" autoAdjust="0"/>
  </p:normalViewPr>
  <p:slideViewPr>
    <p:cSldViewPr snapToGrid="0">
      <p:cViewPr varScale="1">
        <p:scale>
          <a:sx n="73" d="100"/>
          <a:sy n="73" d="100"/>
        </p:scale>
        <p:origin x="184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l TABARLY" userId="adb00348-4abf-4d39-92c4-4d6c86bbfbd5" providerId="ADAL" clId="{84366A00-ADD2-4E66-8FB8-CC584CBE9B8C}"/>
    <pc:docChg chg="undo custSel modSld">
      <pc:chgData name="Gael TABARLY" userId="adb00348-4abf-4d39-92c4-4d6c86bbfbd5" providerId="ADAL" clId="{84366A00-ADD2-4E66-8FB8-CC584CBE9B8C}" dt="2021-05-20T10:50:38.934" v="1" actId="20577"/>
      <pc:docMkLst>
        <pc:docMk/>
      </pc:docMkLst>
      <pc:sldChg chg="modSp mod">
        <pc:chgData name="Gael TABARLY" userId="adb00348-4abf-4d39-92c4-4d6c86bbfbd5" providerId="ADAL" clId="{84366A00-ADD2-4E66-8FB8-CC584CBE9B8C}" dt="2021-05-20T10:50:38.934" v="1" actId="20577"/>
        <pc:sldMkLst>
          <pc:docMk/>
          <pc:sldMk cId="1821704331" sldId="448"/>
        </pc:sldMkLst>
        <pc:spChg chg="mod">
          <ac:chgData name="Gael TABARLY" userId="adb00348-4abf-4d39-92c4-4d6c86bbfbd5" providerId="ADAL" clId="{84366A00-ADD2-4E66-8FB8-CC584CBE9B8C}" dt="2021-05-20T10:50:38.934" v="1" actId="20577"/>
          <ac:spMkLst>
            <pc:docMk/>
            <pc:sldMk cId="1821704331" sldId="448"/>
            <ac:spMk id="7" creationId="{4733F343-5548-49A0-AA13-ED7A79758C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2DCE3-C1E9-46FA-9856-C730686E822E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64459-D1EC-458C-BCFD-B8E50777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42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45C6-5F12-4CAC-9579-FAE5140678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520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L’idée générale est d’avoir </a:t>
            </a:r>
            <a:r>
              <a:rPr lang="fr-FR" sz="1000" b="1" dirty="0"/>
              <a:t>une campagne générique</a:t>
            </a:r>
            <a:r>
              <a:rPr lang="fr-FR" sz="1000" dirty="0"/>
              <a:t>, déclinée en </a:t>
            </a:r>
            <a:r>
              <a:rPr lang="fr-FR" sz="1000" b="1" dirty="0"/>
              <a:t>2 volets </a:t>
            </a:r>
            <a:r>
              <a:rPr lang="fr-FR" sz="1000" dirty="0"/>
              <a:t>:</a:t>
            </a:r>
          </a:p>
          <a:p>
            <a:endParaRPr lang="fr-FR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Un </a:t>
            </a:r>
            <a:r>
              <a:rPr lang="fr-FR" sz="1000" b="1" dirty="0"/>
              <a:t>volet grand public</a:t>
            </a:r>
            <a:r>
              <a:rPr lang="fr-FR" sz="1000" dirty="0"/>
              <a:t>, qui cible prioritairement les </a:t>
            </a:r>
            <a:r>
              <a:rPr lang="fr-FR" sz="1000" b="1" dirty="0"/>
              <a:t>jeunes</a:t>
            </a:r>
            <a:r>
              <a:rPr lang="fr-FR" sz="1000" dirty="0"/>
              <a:t> (lycées) 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Un </a:t>
            </a:r>
            <a:r>
              <a:rPr lang="fr-FR" sz="1000" b="1" dirty="0"/>
              <a:t>volet acteurs publics</a:t>
            </a:r>
            <a:r>
              <a:rPr lang="fr-FR" sz="1000" dirty="0"/>
              <a:t>, qui cibles </a:t>
            </a:r>
            <a:r>
              <a:rPr lang="fr-FR" sz="1000" b="1" dirty="0"/>
              <a:t>les élus et les agents des collectivités identifiées </a:t>
            </a:r>
            <a:r>
              <a:rPr lang="fr-FR" sz="1000" dirty="0"/>
              <a:t>dans le cadre de la stratégie territoriale.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000" b="1" dirty="0"/>
              <a:t>Avec un seul objectif, commun : recruter de nouveaux locuteurs.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87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L’idée générale est d’avoir </a:t>
            </a:r>
            <a:r>
              <a:rPr lang="fr-FR" sz="1000" b="1" dirty="0"/>
              <a:t>une campagne générique</a:t>
            </a:r>
            <a:r>
              <a:rPr lang="fr-FR" sz="1000" dirty="0"/>
              <a:t>, déclinée en </a:t>
            </a:r>
            <a:r>
              <a:rPr lang="fr-FR" sz="1000" b="1" dirty="0"/>
              <a:t>2 volets </a:t>
            </a:r>
            <a:r>
              <a:rPr lang="fr-FR" sz="1000" dirty="0"/>
              <a:t>:</a:t>
            </a:r>
          </a:p>
          <a:p>
            <a:endParaRPr lang="fr-FR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Un </a:t>
            </a:r>
            <a:r>
              <a:rPr lang="fr-FR" sz="1000" b="1" dirty="0"/>
              <a:t>volet grand public</a:t>
            </a:r>
            <a:r>
              <a:rPr lang="fr-FR" sz="1000" dirty="0"/>
              <a:t>, qui cible prioritairement les </a:t>
            </a:r>
            <a:r>
              <a:rPr lang="fr-FR" sz="1000" b="1" dirty="0"/>
              <a:t>jeunes</a:t>
            </a:r>
            <a:r>
              <a:rPr lang="fr-FR" sz="1000" dirty="0"/>
              <a:t> (lycées) 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Un </a:t>
            </a:r>
            <a:r>
              <a:rPr lang="fr-FR" sz="1000" b="1" dirty="0"/>
              <a:t>volet acteurs publics</a:t>
            </a:r>
            <a:r>
              <a:rPr lang="fr-FR" sz="1000" dirty="0"/>
              <a:t>, qui cibles </a:t>
            </a:r>
            <a:r>
              <a:rPr lang="fr-FR" sz="1000" b="1" dirty="0"/>
              <a:t>les élus et les agents des collectivités identifiées </a:t>
            </a:r>
            <a:r>
              <a:rPr lang="fr-FR" sz="1000" dirty="0"/>
              <a:t>dans le cadre de la stratégie territoriale.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000" b="1" dirty="0"/>
              <a:t>Avec un seul objectif, commun : recruter de nouveaux locuteurs.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800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L’idée générale est d’avoir </a:t>
            </a:r>
            <a:r>
              <a:rPr lang="fr-FR" sz="1000" b="1" dirty="0"/>
              <a:t>une campagne générique</a:t>
            </a:r>
            <a:r>
              <a:rPr lang="fr-FR" sz="1000" dirty="0"/>
              <a:t>, déclinée en </a:t>
            </a:r>
            <a:r>
              <a:rPr lang="fr-FR" sz="1000" b="1" dirty="0"/>
              <a:t>2 volets </a:t>
            </a:r>
            <a:r>
              <a:rPr lang="fr-FR" sz="1000" dirty="0"/>
              <a:t>:</a:t>
            </a:r>
          </a:p>
          <a:p>
            <a:endParaRPr lang="fr-FR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Un </a:t>
            </a:r>
            <a:r>
              <a:rPr lang="fr-FR" sz="1000" b="1" dirty="0"/>
              <a:t>volet grand public</a:t>
            </a:r>
            <a:r>
              <a:rPr lang="fr-FR" sz="1000" dirty="0"/>
              <a:t>, qui cible prioritairement les </a:t>
            </a:r>
            <a:r>
              <a:rPr lang="fr-FR" sz="1000" b="1" dirty="0"/>
              <a:t>jeunes</a:t>
            </a:r>
            <a:r>
              <a:rPr lang="fr-FR" sz="1000" dirty="0"/>
              <a:t> (lycées) 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Un </a:t>
            </a:r>
            <a:r>
              <a:rPr lang="fr-FR" sz="1000" b="1" dirty="0"/>
              <a:t>volet acteurs publics</a:t>
            </a:r>
            <a:r>
              <a:rPr lang="fr-FR" sz="1000" dirty="0"/>
              <a:t>, qui cibles </a:t>
            </a:r>
            <a:r>
              <a:rPr lang="fr-FR" sz="1000" b="1" dirty="0"/>
              <a:t>les élus et les agents des collectivités identifiées </a:t>
            </a:r>
            <a:r>
              <a:rPr lang="fr-FR" sz="1000" dirty="0"/>
              <a:t>dans le cadre de la stratégie territoriale.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000" b="1" dirty="0"/>
              <a:t>Avec un seul objectif, commun : recruter de nouveaux locuteurs.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826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L’idée générale est d’avoir </a:t>
            </a:r>
            <a:r>
              <a:rPr lang="fr-FR" sz="1000" b="1" dirty="0"/>
              <a:t>une campagne générique</a:t>
            </a:r>
            <a:r>
              <a:rPr lang="fr-FR" sz="1000" dirty="0"/>
              <a:t>, déclinée en </a:t>
            </a:r>
            <a:r>
              <a:rPr lang="fr-FR" sz="1000" b="1" dirty="0"/>
              <a:t>2 volets </a:t>
            </a:r>
            <a:r>
              <a:rPr lang="fr-FR" sz="1000" dirty="0"/>
              <a:t>:</a:t>
            </a:r>
          </a:p>
          <a:p>
            <a:endParaRPr lang="fr-FR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Un </a:t>
            </a:r>
            <a:r>
              <a:rPr lang="fr-FR" sz="1000" b="1" dirty="0"/>
              <a:t>volet grand public</a:t>
            </a:r>
            <a:r>
              <a:rPr lang="fr-FR" sz="1000" dirty="0"/>
              <a:t>, qui cible prioritairement les </a:t>
            </a:r>
            <a:r>
              <a:rPr lang="fr-FR" sz="1000" b="1" dirty="0"/>
              <a:t>jeunes</a:t>
            </a:r>
            <a:r>
              <a:rPr lang="fr-FR" sz="1000" dirty="0"/>
              <a:t> (lycées) 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Un </a:t>
            </a:r>
            <a:r>
              <a:rPr lang="fr-FR" sz="1000" b="1" dirty="0"/>
              <a:t>volet acteurs publics</a:t>
            </a:r>
            <a:r>
              <a:rPr lang="fr-FR" sz="1000" dirty="0"/>
              <a:t>, qui cibles </a:t>
            </a:r>
            <a:r>
              <a:rPr lang="fr-FR" sz="1000" b="1" dirty="0"/>
              <a:t>les élus et les agents des collectivités identifiées </a:t>
            </a:r>
            <a:r>
              <a:rPr lang="fr-FR" sz="1000" dirty="0"/>
              <a:t>dans le cadre de la stratégie territoriale.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000" b="1" dirty="0"/>
              <a:t>Avec un seul objectif, commun : recruter de nouveaux locuteurs.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170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dirty="0"/>
              <a:t>Concernant les cibles, 3 profils ont été définis.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788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dirty="0"/>
              <a:t>Ces 3 profils correspondent à la cible prioritaire de la campagne : les 16-40 ans.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01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dirty="0"/>
              <a:t>Ces 3 profils correspondent aux :</a:t>
            </a:r>
          </a:p>
          <a:p>
            <a:pPr marL="1714500" lvl="3" indent="-342900">
              <a:lnSpc>
                <a:spcPct val="150000"/>
              </a:lnSpc>
              <a:buClr>
                <a:srgbClr val="FAB036"/>
              </a:buClr>
              <a:buFont typeface="+mj-lt"/>
              <a:buAutoNum type="arabicPeriod"/>
            </a:pPr>
            <a:r>
              <a:rPr lang="fr-FR" sz="800" b="1" dirty="0"/>
              <a:t>Jeunes étudiants/lycéens</a:t>
            </a:r>
          </a:p>
          <a:p>
            <a:pPr marL="1714500" lvl="3" indent="-342900">
              <a:lnSpc>
                <a:spcPct val="150000"/>
              </a:lnSpc>
              <a:buClr>
                <a:srgbClr val="FAB036"/>
              </a:buClr>
              <a:buFont typeface="+mj-lt"/>
              <a:buAutoNum type="arabicPeriod"/>
            </a:pPr>
            <a:r>
              <a:rPr lang="fr-FR" sz="800" b="1" dirty="0"/>
              <a:t>Jeunes actifs</a:t>
            </a:r>
          </a:p>
          <a:p>
            <a:pPr marL="1714500" lvl="3" indent="-342900">
              <a:lnSpc>
                <a:spcPct val="150000"/>
              </a:lnSpc>
              <a:buClr>
                <a:srgbClr val="FAB036"/>
              </a:buClr>
              <a:buFont typeface="+mj-lt"/>
              <a:buAutoNum type="arabicPeriod"/>
            </a:pPr>
            <a:r>
              <a:rPr lang="fr-FR" sz="800" b="1" dirty="0"/>
              <a:t>Jeunes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218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buFont typeface="Courier New" panose="02070309020205020404" pitchFamily="49" charset="0"/>
              <a:buNone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Au-delà de ces profils-cibles, la campagne sera déployées sur certains territoires bien définis. </a:t>
            </a: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702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buFont typeface="Courier New" panose="02070309020205020404" pitchFamily="49" charset="0"/>
              <a:buNone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 retrouve ici les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11 territoires prioritaires 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identifiés dans le cadre de la stratégie territoriale de l’Office :</a:t>
            </a:r>
          </a:p>
          <a:p>
            <a:pPr marL="0" lvl="0" indent="0" algn="just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fr-FR" sz="10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 communes qui ont déjà structuré des politiques sur l’occitan :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Bidache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(64), et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Toulouse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(31) ;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fr-FR" sz="10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 commune :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L’Isle Jourdain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(32) et 1 communauté d’agglomération : Communauté d’agglomération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Tulle 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(19) qui ont des atouts en termes d’environnement mais qui n’ont pas (ou qui ont peu) structuré de politiques sur l’occitan ;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fr-FR" sz="10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 communes qui ont des atouts en termes de potentiels linguistiques et de politiques culturelles, mais pas d’enseignement :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Bègles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(33), et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Florac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(48) ;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fr-FR" sz="10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 collectivités conventionnées (Conseil départemental de la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Dordogne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ou en cours de conventionnement (Parc naturel régional du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plateau de Millevaches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et Parc naturel régional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Périgord-Limousin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 ;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fr-FR" sz="10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les 2 régions membres du GIP (Région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Nouvelle-Aquitaine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et Région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Occitanie/Pyrénées-Méditerranée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902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None/>
            </a:pPr>
            <a:r>
              <a:rPr lang="fr-FR" sz="1000" b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ces 11 territoires prioritaires, s’ajoutent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 territoires secondaires.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None/>
            </a:pPr>
            <a:endParaRPr lang="fr-FR" sz="10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None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Ils correspondent à des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opportunités opérationnelles :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Communauté d’agglomération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Pays Basque ;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Communauté d’agglomération de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Pau-Pyrénées ;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Parc naturel régional de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Lozère ;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Conseil départemental des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Pyrénées-Atlantiques ;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Conseil départemental de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Haute-Garonne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28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616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None/>
            </a:pPr>
            <a:r>
              <a:rPr lang="fr-FR" sz="1000" b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Puis nous avons fait le choix d’intégrer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 territoires-cibles complémentaires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nécessitant un investissement plus conséquent  :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Conseil départemental de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Corrèze ;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Conseil départemental de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Lozère ;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Conseil départemental du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Gers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; 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Conseil départemental de la </a:t>
            </a:r>
            <a:r>
              <a:rPr lang="fr-FR" sz="1000" b="1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Gironde</a:t>
            </a:r>
            <a:r>
              <a:rPr lang="fr-FR" sz="10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036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A partir de ces 2 volets, </a:t>
            </a:r>
            <a:r>
              <a:rPr lang="fr-FR" sz="1000" b="1" dirty="0"/>
              <a:t>plusieurs outils ou « livrables »</a:t>
            </a:r>
            <a:r>
              <a:rPr lang="fr-FR" sz="1000" dirty="0"/>
              <a:t> ont été imaginés.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392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A partir de ces 2 volets, </a:t>
            </a:r>
            <a:r>
              <a:rPr lang="fr-FR" sz="1000" b="1" dirty="0"/>
              <a:t>plusieurs outils ou « livrables »</a:t>
            </a:r>
            <a:r>
              <a:rPr lang="fr-FR" sz="1000" dirty="0"/>
              <a:t> ont été imaginés :</a:t>
            </a:r>
          </a:p>
          <a:p>
            <a:r>
              <a:rPr lang="fr-FR" sz="1000" dirty="0"/>
              <a:t>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000" dirty="0"/>
              <a:t>Un « </a:t>
            </a:r>
            <a:r>
              <a:rPr lang="fr-FR" sz="1000" b="1" dirty="0"/>
              <a:t>pack de communication grand public </a:t>
            </a:r>
            <a:r>
              <a:rPr lang="fr-FR" sz="1000" dirty="0"/>
              <a:t>»,  avec une </a:t>
            </a:r>
            <a:r>
              <a:rPr lang="fr-FR" sz="1000" b="1" dirty="0"/>
              <a:t>campagne « clef en mains »</a:t>
            </a:r>
            <a:r>
              <a:rPr lang="fr-FR" sz="1000" dirty="0"/>
              <a:t> qui pourra être déclinée en fonction des opportunités ;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000" dirty="0"/>
              <a:t>Un « kit d’outils techniques », dans lequel les acteurs des collectivités pourraient piocher des ressources pour conduire des politiques publiques.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190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A partir de ces 2 volets, </a:t>
            </a:r>
            <a:r>
              <a:rPr lang="fr-FR" sz="1000" b="1" dirty="0"/>
              <a:t>plusieurs outils ou « livrables »</a:t>
            </a:r>
            <a:r>
              <a:rPr lang="fr-FR" sz="1000" dirty="0"/>
              <a:t> ont été imaginés :</a:t>
            </a:r>
          </a:p>
          <a:p>
            <a:r>
              <a:rPr lang="fr-FR" sz="1000" dirty="0"/>
              <a:t>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000" dirty="0"/>
              <a:t>Un « </a:t>
            </a:r>
            <a:r>
              <a:rPr lang="fr-FR" sz="1000" b="1" dirty="0"/>
              <a:t>pack de communication grand public </a:t>
            </a:r>
            <a:r>
              <a:rPr lang="fr-FR" sz="1000" dirty="0"/>
              <a:t>»,  avec une </a:t>
            </a:r>
            <a:r>
              <a:rPr lang="fr-FR" sz="1000" b="1" dirty="0"/>
              <a:t>campagne « clef en mains »</a:t>
            </a:r>
            <a:r>
              <a:rPr lang="fr-FR" sz="1000" dirty="0"/>
              <a:t> qui pourra être déclinée en fonction des opportunités ;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000" dirty="0"/>
              <a:t>Un « kit d’outils techniques », dans lequel les acteurs des collectivités pourraient piocher des ressources pour conduire des politiques publiques.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774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A partir de ces 2 volets, </a:t>
            </a:r>
            <a:r>
              <a:rPr lang="fr-FR" sz="1000" b="1" dirty="0"/>
              <a:t>plusieurs outils ou « livrables »</a:t>
            </a:r>
            <a:r>
              <a:rPr lang="fr-FR" sz="1000" dirty="0"/>
              <a:t> ont été imaginés :</a:t>
            </a:r>
          </a:p>
          <a:p>
            <a:r>
              <a:rPr lang="fr-FR" sz="1000" dirty="0"/>
              <a:t>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000" dirty="0"/>
              <a:t>Un « </a:t>
            </a:r>
            <a:r>
              <a:rPr lang="fr-FR" sz="1000" b="1" dirty="0"/>
              <a:t>pack de communication grand public </a:t>
            </a:r>
            <a:r>
              <a:rPr lang="fr-FR" sz="1000" dirty="0"/>
              <a:t>»,  avec une </a:t>
            </a:r>
            <a:r>
              <a:rPr lang="fr-FR" sz="1000" b="1" dirty="0"/>
              <a:t>campagne « clef en mains »</a:t>
            </a:r>
            <a:r>
              <a:rPr lang="fr-FR" sz="1000" dirty="0"/>
              <a:t> qui pourra être déclinée en fonction des opportunités ;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000" dirty="0"/>
              <a:t>Un « kit d’outils techniques », dans lequel les acteurs des collectivités pourraient piocher des ressources pour conduire des politiques publiques.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34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Concrètement, le « pack de communication » intègrerait des outils et visuels.</a:t>
            </a:r>
          </a:p>
          <a:p>
            <a:endParaRPr lang="fr-FR" sz="1000" dirty="0"/>
          </a:p>
          <a:p>
            <a:r>
              <a:rPr lang="fr-FR" sz="1000" dirty="0"/>
              <a:t>Et le kit des fiches techniques.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840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300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La méthode d’élaboration de la campagne repose sur 3 principes :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/>
              <a:t>La concertation : avec les acteurs de la gouvernance de l’OPLO, ses partenaires et des acteurs de terrains (associatifs, institutionnels ou individuels) ;</a:t>
            </a:r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16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La méthode d’élaboration de la campagne repose sur 3 principes :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/>
              <a:t>La concertation : avec les acteurs de la gouvernance de l’OPLO, ses partenaires et des acteurs de terrains (associatifs, institutionnels ou individuels) ;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/>
              <a:t>Une implication des tutelles : la Région Nouvelle-Aquitaine, la Région Occitanie, les Rectorats, les DRACS ;</a:t>
            </a:r>
          </a:p>
          <a:p>
            <a:pPr marL="685800" lvl="1" indent="-228600">
              <a:buFont typeface="+mj-lt"/>
              <a:buAutoNum type="arabicPeriod"/>
            </a:pPr>
            <a:endParaRPr lang="fr-FR" sz="1000" dirty="0"/>
          </a:p>
          <a:p>
            <a:endParaRPr lang="fr-FR" sz="1000" dirty="0"/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768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La méthode d’élaboration de la campagne repose sur 3 principes :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/>
              <a:t>La concertation : avec les acteurs de la gouvernance de l’OPLO, ses partenaires et des acteurs de terrains (associatifs, institutionnels ou individuels) ;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/>
              <a:t>Une implication des tutelles : la Région Nouvelle-Aquitaine, la Région Occitanie, les Rectorats, les DRACS ;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/>
              <a:t>Une approche territorialisée : à partir des territoires-cibles évoqués précédemment.</a:t>
            </a:r>
          </a:p>
          <a:p>
            <a:pPr marL="685800" lvl="1" indent="-228600">
              <a:buFont typeface="+mj-lt"/>
              <a:buAutoNum type="arabicPeriod"/>
            </a:pPr>
            <a:endParaRPr lang="fr-FR" sz="1000" dirty="0"/>
          </a:p>
          <a:p>
            <a:endParaRPr lang="fr-FR" sz="1000" dirty="0"/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63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342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b="1" dirty="0"/>
              <a:t>Deux axes </a:t>
            </a:r>
            <a:r>
              <a:rPr lang="fr-FR" sz="1000" dirty="0"/>
              <a:t>ont été retenus, en gardant à l’esprit que : </a:t>
            </a:r>
          </a:p>
          <a:p>
            <a:endParaRPr lang="fr-FR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La cible prioritaire reste les jeunes 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L’objectif est d’interpeller, donner envie de découvrir et d’apprendre la langue 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/>
              <a:t>Le concept devra être décliné sur la stratégie territoriale pour conserver une harmonie générale.</a:t>
            </a:r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04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AAAAH+Calibri-Bold"/>
              </a:rPr>
              <a:t>Concernant l’axe 1 « Style de vie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i="0" u="none" strike="noStrike" baseline="0" dirty="0">
              <a:solidFill>
                <a:srgbClr val="000000"/>
              </a:solidFill>
              <a:latin typeface="AAAAAH+Calibri-Bold"/>
            </a:endParaRPr>
          </a:p>
          <a:p>
            <a:r>
              <a:rPr lang="fr-FR" sz="2400" b="1" i="0" u="none" strike="noStrike" baseline="0" dirty="0">
                <a:solidFill>
                  <a:srgbClr val="06A7B0"/>
                </a:solidFill>
                <a:latin typeface="AAAAAH+Calibri-Bold"/>
              </a:rPr>
              <a:t>Concept : </a:t>
            </a:r>
          </a:p>
          <a:p>
            <a:pPr marL="800100" lvl="1" indent="-342900">
              <a:buFont typeface="Symbol" panose="05050102010706020507" pitchFamily="18" charset="2"/>
              <a:buChar char=""/>
            </a:pPr>
            <a:r>
              <a:rPr lang="fr-FR" sz="2400" b="1" i="0" u="none" strike="noStrike" baseline="0" dirty="0">
                <a:solidFill>
                  <a:srgbClr val="F9B20B"/>
                </a:solidFill>
                <a:latin typeface="AAAAAH+Calibri-Bold"/>
              </a:rPr>
              <a:t>Jouer sur des définitions apposées sur des visuels de jeunes dans leur quotidien d’ado</a:t>
            </a:r>
          </a:p>
          <a:p>
            <a:pPr marL="800100" lvl="1" indent="-342900">
              <a:buFont typeface="Symbol" panose="05050102010706020507" pitchFamily="18" charset="2"/>
              <a:buChar char=""/>
            </a:pPr>
            <a:r>
              <a:rPr lang="fr-FR" sz="2400" b="1" dirty="0">
                <a:solidFill>
                  <a:srgbClr val="F9B20B"/>
                </a:solidFill>
                <a:latin typeface="AAAAAH+Calibri-Bold"/>
              </a:rPr>
              <a:t>C</a:t>
            </a:r>
            <a:r>
              <a:rPr lang="fr-FR" sz="2400" b="1" i="0" u="none" strike="noStrike" baseline="0" dirty="0">
                <a:solidFill>
                  <a:srgbClr val="F9B20B"/>
                </a:solidFill>
                <a:latin typeface="AAAAAH+Calibri-Bold"/>
              </a:rPr>
              <a:t>réer un décalage connivent</a:t>
            </a:r>
          </a:p>
          <a:p>
            <a:pPr marL="800100" lvl="1" indent="-342900">
              <a:buFont typeface="Symbol" panose="05050102010706020507" pitchFamily="18" charset="2"/>
              <a:buChar char=""/>
            </a:pPr>
            <a:r>
              <a:rPr lang="fr-FR" sz="2400" b="1" i="0" u="none" strike="noStrike" baseline="0" dirty="0">
                <a:solidFill>
                  <a:srgbClr val="F9B20B"/>
                </a:solidFill>
                <a:latin typeface="AAAAAH+Calibri-Bold"/>
              </a:rPr>
              <a:t>Bien plus qu'une langue, un style de vie </a:t>
            </a:r>
            <a:endParaRPr lang="fr-FR" sz="2400" dirty="0">
              <a:solidFill>
                <a:srgbClr val="F9B20B"/>
              </a:solidFill>
            </a:endParaRPr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540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u="none" strike="noStrike" baseline="0" dirty="0">
                <a:solidFill>
                  <a:srgbClr val="000000"/>
                </a:solidFill>
                <a:latin typeface="AAAAAF+Helvetica"/>
              </a:rPr>
              <a:t>Idée générale : </a:t>
            </a:r>
            <a:endParaRPr lang="fr-FR" sz="1000" b="0" i="0" u="none" strike="noStrike" baseline="0" dirty="0">
              <a:solidFill>
                <a:srgbClr val="000000"/>
              </a:solidFill>
              <a:latin typeface="AAAAAE+Calibri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0" i="0" u="none" strike="noStrike" baseline="0" dirty="0">
              <a:solidFill>
                <a:srgbClr val="000000"/>
              </a:solidFill>
              <a:latin typeface="AAAAAE+Calibri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u="none" strike="noStrike" baseline="0" dirty="0">
                <a:solidFill>
                  <a:srgbClr val="000000"/>
                </a:solidFill>
                <a:latin typeface="AAAAAF+Helvetica"/>
              </a:rPr>
              <a:t>‣ 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AAAAAE+Calibri"/>
              </a:rPr>
              <a:t>Opter pour un contenu et une tonalité totalement adaptés à une cible jeune en priorité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0" i="0" u="none" strike="noStrike" baseline="0" dirty="0">
              <a:solidFill>
                <a:srgbClr val="000000"/>
              </a:solidFill>
              <a:latin typeface="AAAAAE+Calibri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u="none" strike="noStrike" baseline="0" dirty="0">
                <a:solidFill>
                  <a:srgbClr val="000000"/>
                </a:solidFill>
                <a:latin typeface="AAAAAF+Helvetica"/>
              </a:rPr>
              <a:t>‣ 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AAAAAE+Calibri"/>
              </a:rPr>
              <a:t>Oser l'interpellation, surprendre et générer du trafic sur une plateforme de destination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0" i="0" u="none" strike="noStrike" baseline="0" dirty="0">
              <a:solidFill>
                <a:srgbClr val="000000"/>
              </a:solidFill>
              <a:latin typeface="AAAAAE+Calibri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u="none" strike="noStrike" baseline="0" dirty="0">
                <a:solidFill>
                  <a:srgbClr val="000000"/>
                </a:solidFill>
                <a:latin typeface="AAAAAF+Helvetica"/>
              </a:rPr>
              <a:t>‣ 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AAAAAE+Calibri"/>
              </a:rPr>
              <a:t>Développer une image contemporaine et dégager un véritable capital sympathie envers l'Occitan et l'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AAAAAE+Calibri"/>
              </a:rPr>
              <a:t>Oplo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AAAAAE+Calibri"/>
              </a:rPr>
              <a:t>.</a:t>
            </a:r>
            <a:endParaRPr lang="fr-FR" sz="1000" dirty="0"/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85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AAAAH+Calibri-Bold"/>
              </a:rPr>
              <a:t>3 éléments ont été ajoutés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i="0" u="none" strike="noStrike" baseline="0" dirty="0">
              <a:solidFill>
                <a:srgbClr val="000000"/>
              </a:solidFill>
              <a:latin typeface="AAAAAH+Calibri-Bold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AAAAH+Calibri-Bold"/>
              </a:rPr>
              <a:t>Un slogan ;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fr-FR" sz="1000" b="1" i="0" u="none" strike="noStrike" baseline="0" dirty="0">
              <a:solidFill>
                <a:srgbClr val="000000"/>
              </a:solidFill>
              <a:latin typeface="AAAAAH+Calibri-Bold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AAAAH+Calibri-Bold"/>
              </a:rPr>
              <a:t>Le lien vers le mini-site ;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fr-FR" sz="1000" b="1" i="0" u="none" strike="noStrike" baseline="0" dirty="0">
              <a:solidFill>
                <a:srgbClr val="000000"/>
              </a:solidFill>
              <a:latin typeface="AAAAAH+Calibri-Bold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AAAAH+Calibri-Bold"/>
              </a:rPr>
              <a:t>La présence du mot orthographié en occitan.</a:t>
            </a: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1404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AAAAH+Calibri-Bold"/>
              </a:rPr>
              <a:t>Concernant l’axe 2 « Le défi des artistes 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i="0" u="none" strike="noStrike" baseline="0" dirty="0">
              <a:solidFill>
                <a:srgbClr val="000000"/>
              </a:solidFill>
              <a:latin typeface="AAAAAH+Calibri-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i="0" u="none" strike="noStrike" baseline="0" dirty="0">
              <a:solidFill>
                <a:srgbClr val="000000"/>
              </a:solidFill>
              <a:latin typeface="AAAAAH+Calibri-Bold"/>
            </a:endParaRPr>
          </a:p>
          <a:p>
            <a:r>
              <a:rPr lang="fr-FR" sz="1000" b="1" i="0" u="none" strike="noStrike" baseline="0" dirty="0">
                <a:solidFill>
                  <a:srgbClr val="06A7B0"/>
                </a:solidFill>
                <a:latin typeface="AAAAAH+Calibri-Bold"/>
              </a:rPr>
              <a:t>Concept :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fr-FR" sz="1000" b="1" i="0" u="none" strike="noStrike" baseline="0" dirty="0">
                <a:solidFill>
                  <a:srgbClr val="FAB036"/>
                </a:solidFill>
                <a:latin typeface="AAAAAH+Calibri-Bold"/>
              </a:rPr>
              <a:t>Utiliser la renommée d’artistes pour véhiculer une image positive de l’occitan.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fr-FR" sz="1000" b="1" dirty="0">
                <a:solidFill>
                  <a:srgbClr val="FAB036"/>
                </a:solidFill>
                <a:latin typeface="AAAAAH+Calibri-Bold"/>
              </a:rPr>
              <a:t>Identification </a:t>
            </a:r>
            <a:r>
              <a:rPr lang="fr-FR" sz="1000" b="1" i="0" u="none" strike="noStrike" baseline="0" dirty="0">
                <a:solidFill>
                  <a:srgbClr val="FAB036"/>
                </a:solidFill>
                <a:latin typeface="AAAAAH+Calibri-Bold"/>
              </a:rPr>
              <a:t>de personnalités qui parlent occitan ou qui collent avec l’âge de la cible. </a:t>
            </a:r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1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baseline="0" dirty="0">
                <a:solidFill>
                  <a:srgbClr val="FAB036"/>
                </a:solidFill>
                <a:latin typeface="AAAAAH+Calibri-Bold"/>
              </a:rPr>
              <a:t>L’idée est de capitaliser sur </a:t>
            </a:r>
            <a:r>
              <a:rPr lang="fr-FR" sz="1200" b="1" i="0" u="none" strike="noStrike" baseline="0" dirty="0" err="1">
                <a:solidFill>
                  <a:srgbClr val="FAB036"/>
                </a:solidFill>
                <a:latin typeface="AAAAAH+Calibri-Bold"/>
              </a:rPr>
              <a:t>BigFlo</a:t>
            </a:r>
            <a:r>
              <a:rPr lang="fr-FR" sz="1200" b="1" i="0" u="none" strike="noStrike" baseline="0" dirty="0">
                <a:solidFill>
                  <a:srgbClr val="FAB036"/>
                </a:solidFill>
                <a:latin typeface="AAAAAH+Calibri-Bold"/>
              </a:rPr>
              <a:t> &amp; Oli qui apprennent à parler Occitan avec Francis Cabrel comme professeur. </a:t>
            </a:r>
            <a:endParaRPr lang="fr-FR" sz="1200" dirty="0">
              <a:solidFill>
                <a:srgbClr val="FAB036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06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4134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baseline="0" dirty="0">
                <a:solidFill>
                  <a:srgbClr val="FAB036"/>
                </a:solidFill>
                <a:latin typeface="AAAAAH+Calibri-Bold"/>
              </a:rPr>
              <a:t>Voici une partie des mots proposés initialement</a:t>
            </a:r>
            <a:endParaRPr lang="fr-FR" sz="1200" dirty="0">
              <a:solidFill>
                <a:srgbClr val="FAB036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1130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0767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Concernant la démarche de concertation, elle concernera deux aspects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La validation des mots 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Le travail sur le mini-site grand public.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00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point = rappel des contours de la campagne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0240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Concernant la démarche de concertation, elle concernera deux aspects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La validation des mots 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Le travail sur le mini-site grand public.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321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A noter que le déploiement de campagne est envisagé sur un temps long, avec différentes phases, sur l’ensemble du 2</a:t>
            </a:r>
            <a:r>
              <a:rPr lang="fr-FR" sz="1600" baseline="30000" dirty="0"/>
              <a:t>e</a:t>
            </a:r>
            <a:r>
              <a:rPr lang="fr-FR" sz="1600" dirty="0"/>
              <a:t> semestre 2021.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9279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45C6-5F12-4CAC-9579-FAE51406787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592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75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/>
              <a:t>Le </a:t>
            </a:r>
            <a:r>
              <a:rPr lang="fr-FR" sz="1000" b="1" dirty="0"/>
              <a:t>premier objectif de la campagne</a:t>
            </a:r>
            <a:r>
              <a:rPr lang="fr-FR" sz="1000" dirty="0"/>
              <a:t>, qui va être déclinée en plusieurs volets, sera tout d’abord de </a:t>
            </a:r>
            <a:r>
              <a:rPr lang="fr-FR" sz="1000" b="1" dirty="0"/>
              <a:t>recruter de nouveaux locuteurs.</a:t>
            </a:r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40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/>
              <a:t>Le </a:t>
            </a:r>
            <a:r>
              <a:rPr lang="fr-FR" sz="1000" b="1" dirty="0"/>
              <a:t>premier objectif de la campagne</a:t>
            </a:r>
            <a:r>
              <a:rPr lang="fr-FR" sz="1000" dirty="0"/>
              <a:t>, qui va être déclinée en plusieurs volets, sera tout d’abord de </a:t>
            </a:r>
            <a:r>
              <a:rPr lang="fr-FR" sz="1000" b="1" dirty="0"/>
              <a:t>recruter de nouveaux locuteurs.</a:t>
            </a:r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93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/>
              <a:t>Concrètement, il va s’agir de répondre à deux enjeux 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00" b="1" dirty="0"/>
              <a:t>Tout d’abord, essayer de conscientiser la population ;</a:t>
            </a:r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17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/>
              <a:t>Concrètement, il va s’agir de répondre à deux enjeux 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00" b="1" dirty="0"/>
              <a:t>Tout d’abord, essayer de conscientiser la population ;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00" b="1" dirty="0"/>
              <a:t>Ensuite, inciter chacun à devenir acteur de sa propre occitanité. </a:t>
            </a:r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36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/>
              <a:t>Concernant le concept de la campagne :</a:t>
            </a:r>
            <a:endParaRPr lang="fr-FR" sz="1000" b="1" dirty="0"/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64459-D1EC-458C-BCFD-B8E50777343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60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AEE31-D49C-463B-849F-077910A0A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53F6E7-AE04-40FC-921B-415057D1F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0782B-4653-4509-B957-16BF9250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22AD1B-42FD-4CBE-BA7A-BA55327B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57CCD1-D93C-40E8-9F09-AEAF5625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20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64348-E837-4EEE-A2D9-AAFCB53B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958F25-A206-40F3-82BA-53A98455F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2E9F4-BFE7-41DB-BF46-49767F24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231A68-3539-4062-8FBB-01236E89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1B52AD-21FE-44EE-A225-BE1F0100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85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B6E42C-3333-4D6C-93CD-1A31053DC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D0302D-48D6-43C1-840E-E42B40A1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6E38D-BCC3-49A1-BA8A-9777D7D0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F5B1E3-2F36-4BD0-9D93-1BFD3437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EBAD8-B29B-4017-A199-3A6654ED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87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7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99939-89DB-4B67-AEC5-AC02FEA3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B92328-D72B-44E3-BE1D-01D7A49E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E3238C-6CF6-4F05-8397-4CC877F4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325A50-95CD-499F-B7BE-C49FD6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44CA1E-8A2D-4309-A2F8-7736B9A6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6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07D9B-2DF9-46AA-B141-805EA0D2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ED27DA-2A1D-457D-B624-63A3CC32B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C2C957-203B-4944-8ECC-041275C8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132A9B-64C9-4CFB-BD64-7D56A063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250F5-7F2A-4C17-953F-34404E9B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5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CAB8D-11D7-4B02-BCC3-286D121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AF3479-7A8A-425E-82ED-930747BF6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1626A1-DFBC-486F-A927-7FC907D96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49CBB6-E19B-40C8-96B3-128DCB89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74BA6C-89F9-467F-89DB-990D936C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7DD8D1-BFB7-4F14-B957-5E66F10F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98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0B3E9-1323-478C-865A-F5371EA3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F5181F-49EF-4E7E-81B4-E070952AB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6EC802-DE57-4EC8-AEF9-77020CF51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207534-6CA4-48F2-8C63-36C26B0C8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C9EF6B-7982-4CAE-806B-1B603F46F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2E0CB9-A819-4F87-B590-EEEFACA1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31B64D-D8A9-4D8D-BC92-EB2BCF7E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E420CC-42EC-4E80-96BC-69D64D2A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0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60008-E59B-48F5-A541-A968F472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9D7694-BC6D-4DFA-965C-207EBFB6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9D498D-CD96-41FB-AEE2-9EA2BFAA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8AD99F-3705-4CB0-9546-11A1EE97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28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548336-275F-4C23-ACF2-7825D871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2728DE-CA18-4775-A985-551FCCD2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45CD11-4292-42F7-9872-99F45305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45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44862-C850-48BC-BE64-3797F3FF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C19710-9D14-45B3-9CF6-6B01170E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E249E6-4E1A-4D14-9157-10847AB2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343CD2-77BF-4069-BCF0-521CB957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FD2AF2-6BF6-4842-8D65-7EE5F1BE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0B2EDB-9D59-4CFC-8419-1C476BDF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4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66D41-9326-49FB-BA5D-56D180FA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9937E9-44D5-4B2A-AD3D-5F8B36A16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84362C-037D-489B-9422-18E0329BE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24C885-C213-421D-B03B-20755605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2821AB-8E72-4723-9A5F-57260856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DB599-233B-4874-A816-8921962C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7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D6CA9A-293D-4B4A-86FF-DC663578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62EB17-2FB5-45CC-BE75-B03B5E89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40E805-730D-4B46-A9BF-2415E41BC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6F115-EB99-4010-9938-F45063EA92E2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ABDE3A-E58D-4A85-B943-A254923DD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D9282-7E90-4B47-A999-C62655A6D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E03D-2502-4B3A-B60C-9B0611847B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43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6.png"/><Relationship Id="rId5" Type="http://schemas.openxmlformats.org/officeDocument/2006/relationships/image" Target="../media/image4.emf"/><Relationship Id="rId10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0.png"/><Relationship Id="rId5" Type="http://schemas.openxmlformats.org/officeDocument/2006/relationships/image" Target="../media/image4.emf"/><Relationship Id="rId10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2.png"/><Relationship Id="rId5" Type="http://schemas.openxmlformats.org/officeDocument/2006/relationships/image" Target="../media/image4.emf"/><Relationship Id="rId15" Type="http://schemas.openxmlformats.org/officeDocument/2006/relationships/image" Target="../media/image20.png"/><Relationship Id="rId10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10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7.png"/><Relationship Id="rId5" Type="http://schemas.openxmlformats.org/officeDocument/2006/relationships/image" Target="../media/image4.emf"/><Relationship Id="rId10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3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7.png"/><Relationship Id="rId5" Type="http://schemas.openxmlformats.org/officeDocument/2006/relationships/image" Target="../media/image4.emf"/><Relationship Id="rId15" Type="http://schemas.openxmlformats.org/officeDocument/2006/relationships/image" Target="../media/image29.png"/><Relationship Id="rId10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7.png"/><Relationship Id="rId5" Type="http://schemas.openxmlformats.org/officeDocument/2006/relationships/image" Target="../media/image4.emf"/><Relationship Id="rId10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image" Target="../media/image37.png"/><Relationship Id="rId9" Type="http://schemas.openxmlformats.org/officeDocument/2006/relationships/image" Target="../media/image3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svg"/><Relationship Id="rId5" Type="http://schemas.openxmlformats.org/officeDocument/2006/relationships/image" Target="../media/image4.emf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svg"/><Relationship Id="rId5" Type="http://schemas.openxmlformats.org/officeDocument/2006/relationships/image" Target="../media/image4.emf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svg"/><Relationship Id="rId5" Type="http://schemas.openxmlformats.org/officeDocument/2006/relationships/image" Target="../media/image4.emf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0A3F88-E9F8-483D-A867-64A920323E44}"/>
              </a:ext>
            </a:extLst>
          </p:cNvPr>
          <p:cNvSpPr/>
          <p:nvPr/>
        </p:nvSpPr>
        <p:spPr>
          <a:xfrm>
            <a:off x="104172" y="118614"/>
            <a:ext cx="11983656" cy="6609144"/>
          </a:xfrm>
          <a:prstGeom prst="rect">
            <a:avLst/>
          </a:prstGeom>
          <a:solidFill>
            <a:srgbClr val="FFFFFF"/>
          </a:solidFill>
          <a:ln w="254000">
            <a:solidFill>
              <a:srgbClr val="06A7B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Avenir" panose="020B05030202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9F6683-9F18-436E-8E7A-2495215EDCAB}"/>
              </a:ext>
            </a:extLst>
          </p:cNvPr>
          <p:cNvSpPr/>
          <p:nvPr/>
        </p:nvSpPr>
        <p:spPr>
          <a:xfrm>
            <a:off x="104172" y="616240"/>
            <a:ext cx="12192000" cy="6875585"/>
          </a:xfrm>
          <a:prstGeom prst="rect">
            <a:avLst/>
          </a:prstGeom>
          <a:noFill/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6A36D2-48AF-4EBA-9CBC-87987DEB8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58" b="36709"/>
          <a:stretch/>
        </p:blipFill>
        <p:spPr>
          <a:xfrm>
            <a:off x="2667000" y="1877992"/>
            <a:ext cx="6858000" cy="31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3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Concèpte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Livrabes</a:t>
            </a: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 </a:t>
            </a: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Lo </a:t>
            </a:r>
            <a:r>
              <a:rPr lang="fr-FR" sz="3600" dirty="0" err="1"/>
              <a:t>concèpte</a:t>
            </a:r>
            <a:endParaRPr lang="fr-FR" sz="3600" dirty="0"/>
          </a:p>
          <a:p>
            <a:endParaRPr lang="fr-FR" sz="3600" dirty="0"/>
          </a:p>
          <a:p>
            <a:endParaRPr lang="fr-FR" sz="3600" dirty="0"/>
          </a:p>
        </p:txBody>
      </p:sp>
      <p:pic>
        <p:nvPicPr>
          <p:cNvPr id="22" name="Graphique 21" descr="Lumières allumées avec un remplissage uni">
            <a:extLst>
              <a:ext uri="{FF2B5EF4-FFF2-40B4-BE49-F238E27FC236}">
                <a16:creationId xmlns:a16="http://schemas.microsoft.com/office/drawing/2014/main" id="{CDA0DA53-52A1-4888-926F-820E530B8E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48428" y="833706"/>
            <a:ext cx="3472434" cy="347243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E3B69BE-F5B5-4E20-81B3-4FEC5151CE19}"/>
              </a:ext>
            </a:extLst>
          </p:cNvPr>
          <p:cNvSpPr txBox="1"/>
          <p:nvPr/>
        </p:nvSpPr>
        <p:spPr>
          <a:xfrm>
            <a:off x="6880096" y="208414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-150" dirty="0">
                <a:solidFill>
                  <a:srgbClr val="F9B20B"/>
                </a:solidFill>
              </a:rPr>
              <a:t>CAMPAGNE GÉNÉRIQUE</a:t>
            </a:r>
          </a:p>
        </p:txBody>
      </p:sp>
    </p:spTree>
    <p:extLst>
      <p:ext uri="{BB962C8B-B14F-4D97-AF65-F5344CB8AC3E}">
        <p14:creationId xmlns:p14="http://schemas.microsoft.com/office/powerpoint/2010/main" val="60255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Concèpte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Lo </a:t>
            </a:r>
            <a:r>
              <a:rPr lang="fr-FR" sz="3600" dirty="0" err="1"/>
              <a:t>concèpte</a:t>
            </a:r>
            <a:endParaRPr lang="fr-FR" sz="3600" dirty="0"/>
          </a:p>
          <a:p>
            <a:endParaRPr lang="fr-FR" sz="3600" dirty="0"/>
          </a:p>
          <a:p>
            <a:endParaRPr lang="fr-FR" sz="3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421AC48-CF2C-4A55-8377-52ABDF0BC2AE}"/>
              </a:ext>
            </a:extLst>
          </p:cNvPr>
          <p:cNvSpPr txBox="1"/>
          <p:nvPr/>
        </p:nvSpPr>
        <p:spPr>
          <a:xfrm>
            <a:off x="4073480" y="5907696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GRAND PUBLIC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A91E99D-663A-4539-992D-EF391050BE3C}"/>
              </a:ext>
            </a:extLst>
          </p:cNvPr>
          <p:cNvSpPr txBox="1"/>
          <p:nvPr/>
        </p:nvSpPr>
        <p:spPr>
          <a:xfrm>
            <a:off x="3977769" y="6254101"/>
            <a:ext cx="282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Cible jeune prioritaire</a:t>
            </a:r>
          </a:p>
        </p:txBody>
      </p:sp>
      <p:pic>
        <p:nvPicPr>
          <p:cNvPr id="37" name="Graphique 36" descr="Groupe de personnes avec un remplissage uni">
            <a:extLst>
              <a:ext uri="{FF2B5EF4-FFF2-40B4-BE49-F238E27FC236}">
                <a16:creationId xmlns:a16="http://schemas.microsoft.com/office/drawing/2014/main" id="{9DED5539-8E2C-4844-A3DD-995CABD31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396" y="4724916"/>
            <a:ext cx="1217066" cy="1217066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C7EA8FEF-DF3C-4B25-A467-45B90726F979}"/>
              </a:ext>
            </a:extLst>
          </p:cNvPr>
          <p:cNvSpPr txBox="1"/>
          <p:nvPr/>
        </p:nvSpPr>
        <p:spPr>
          <a:xfrm flipH="1">
            <a:off x="4328979" y="4065116"/>
            <a:ext cx="2122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15ACB1"/>
                </a:solidFill>
              </a:rPr>
              <a:t>A destination du</a:t>
            </a:r>
          </a:p>
        </p:txBody>
      </p:sp>
      <p:pic>
        <p:nvPicPr>
          <p:cNvPr id="43" name="Graphique 42" descr="Flèche : courbe légère avec un remplissage uni">
            <a:extLst>
              <a:ext uri="{FF2B5EF4-FFF2-40B4-BE49-F238E27FC236}">
                <a16:creationId xmlns:a16="http://schemas.microsoft.com/office/drawing/2014/main" id="{9C1D35E7-AFA9-48F6-9460-0263EF7AD8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314549" flipH="1">
            <a:off x="6312088" y="3814577"/>
            <a:ext cx="914400" cy="914400"/>
          </a:xfrm>
          <a:prstGeom prst="rect">
            <a:avLst/>
          </a:prstGeom>
        </p:spPr>
      </p:pic>
      <p:pic>
        <p:nvPicPr>
          <p:cNvPr id="22" name="Graphique 21" descr="Lumières allumées avec un remplissage uni">
            <a:extLst>
              <a:ext uri="{FF2B5EF4-FFF2-40B4-BE49-F238E27FC236}">
                <a16:creationId xmlns:a16="http://schemas.microsoft.com/office/drawing/2014/main" id="{B91D5C3E-29F6-4E30-9E62-330CCD5731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48428" y="833706"/>
            <a:ext cx="3472434" cy="347243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203ED713-F907-4149-9E6F-FF01D42F1A7D}"/>
              </a:ext>
            </a:extLst>
          </p:cNvPr>
          <p:cNvSpPr txBox="1"/>
          <p:nvPr/>
        </p:nvSpPr>
        <p:spPr>
          <a:xfrm>
            <a:off x="6880096" y="208414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-150" dirty="0">
                <a:solidFill>
                  <a:srgbClr val="F9B20B"/>
                </a:solidFill>
              </a:rPr>
              <a:t>CAMPAGNE GÉNÉRIQUE</a:t>
            </a:r>
          </a:p>
        </p:txBody>
      </p:sp>
    </p:spTree>
    <p:extLst>
      <p:ext uri="{BB962C8B-B14F-4D97-AF65-F5344CB8AC3E}">
        <p14:creationId xmlns:p14="http://schemas.microsoft.com/office/powerpoint/2010/main" val="281601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Concèpte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Lo </a:t>
            </a:r>
            <a:r>
              <a:rPr lang="fr-FR" sz="3600" dirty="0" err="1"/>
              <a:t>concèpte</a:t>
            </a:r>
            <a:endParaRPr lang="fr-FR" sz="3600" dirty="0"/>
          </a:p>
          <a:p>
            <a:endParaRPr lang="fr-FR" sz="3600" dirty="0"/>
          </a:p>
          <a:p>
            <a:endParaRPr lang="fr-FR" sz="3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421AC48-CF2C-4A55-8377-52ABDF0BC2AE}"/>
              </a:ext>
            </a:extLst>
          </p:cNvPr>
          <p:cNvSpPr txBox="1"/>
          <p:nvPr/>
        </p:nvSpPr>
        <p:spPr>
          <a:xfrm>
            <a:off x="4073480" y="5907696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GRAND PUBLIC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C625B52-5A13-4816-AA41-8AD352A3B480}"/>
              </a:ext>
            </a:extLst>
          </p:cNvPr>
          <p:cNvSpPr txBox="1"/>
          <p:nvPr/>
        </p:nvSpPr>
        <p:spPr>
          <a:xfrm>
            <a:off x="8892951" y="3957786"/>
            <a:ext cx="2122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15ACB1"/>
                </a:solidFill>
              </a:rPr>
              <a:t>Déclinée auprès des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E7BE2D1-737F-419F-9122-132F14686D0F}"/>
              </a:ext>
            </a:extLst>
          </p:cNvPr>
          <p:cNvSpPr txBox="1"/>
          <p:nvPr/>
        </p:nvSpPr>
        <p:spPr>
          <a:xfrm>
            <a:off x="8556124" y="5907696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ACTEURS PUBLICS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A91E99D-663A-4539-992D-EF391050BE3C}"/>
              </a:ext>
            </a:extLst>
          </p:cNvPr>
          <p:cNvSpPr txBox="1"/>
          <p:nvPr/>
        </p:nvSpPr>
        <p:spPr>
          <a:xfrm>
            <a:off x="3977769" y="6254101"/>
            <a:ext cx="282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Cible jeune prioritaire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3037D98-76F5-467E-B62A-B054A0022E1F}"/>
              </a:ext>
            </a:extLst>
          </p:cNvPr>
          <p:cNvSpPr txBox="1"/>
          <p:nvPr/>
        </p:nvSpPr>
        <p:spPr>
          <a:xfrm>
            <a:off x="8852888" y="6254101"/>
            <a:ext cx="212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Stratégie territoriale</a:t>
            </a:r>
          </a:p>
        </p:txBody>
      </p:sp>
      <p:pic>
        <p:nvPicPr>
          <p:cNvPr id="37" name="Graphique 36" descr="Groupe de personnes avec un remplissage uni">
            <a:extLst>
              <a:ext uri="{FF2B5EF4-FFF2-40B4-BE49-F238E27FC236}">
                <a16:creationId xmlns:a16="http://schemas.microsoft.com/office/drawing/2014/main" id="{9DED5539-8E2C-4844-A3DD-995CABD31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396" y="4724916"/>
            <a:ext cx="1217066" cy="1217066"/>
          </a:xfrm>
          <a:prstGeom prst="rect">
            <a:avLst/>
          </a:prstGeom>
        </p:spPr>
      </p:pic>
      <p:pic>
        <p:nvPicPr>
          <p:cNvPr id="38" name="Graphique 37" descr="Ville avec un remplissage uni">
            <a:extLst>
              <a:ext uri="{FF2B5EF4-FFF2-40B4-BE49-F238E27FC236}">
                <a16:creationId xmlns:a16="http://schemas.microsoft.com/office/drawing/2014/main" id="{EE52CF94-6D92-42B2-8846-DC206374F1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7979" y="4527992"/>
            <a:ext cx="1571933" cy="1571933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C7EA8FEF-DF3C-4B25-A467-45B90726F979}"/>
              </a:ext>
            </a:extLst>
          </p:cNvPr>
          <p:cNvSpPr txBox="1"/>
          <p:nvPr/>
        </p:nvSpPr>
        <p:spPr>
          <a:xfrm flipH="1">
            <a:off x="4328979" y="4065116"/>
            <a:ext cx="2122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15ACB1"/>
                </a:solidFill>
              </a:rPr>
              <a:t>A destination du</a:t>
            </a:r>
          </a:p>
        </p:txBody>
      </p:sp>
      <p:pic>
        <p:nvPicPr>
          <p:cNvPr id="42" name="Graphique 41" descr="Flèche : courbe légère avec un remplissage uni">
            <a:extLst>
              <a:ext uri="{FF2B5EF4-FFF2-40B4-BE49-F238E27FC236}">
                <a16:creationId xmlns:a16="http://schemas.microsoft.com/office/drawing/2014/main" id="{10DFBFB2-1905-402B-8FD0-43CC4E2C00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285451">
            <a:off x="8277400" y="3839140"/>
            <a:ext cx="914400" cy="914400"/>
          </a:xfrm>
          <a:prstGeom prst="rect">
            <a:avLst/>
          </a:prstGeom>
        </p:spPr>
      </p:pic>
      <p:pic>
        <p:nvPicPr>
          <p:cNvPr id="43" name="Graphique 42" descr="Flèche : courbe légère avec un remplissage uni">
            <a:extLst>
              <a:ext uri="{FF2B5EF4-FFF2-40B4-BE49-F238E27FC236}">
                <a16:creationId xmlns:a16="http://schemas.microsoft.com/office/drawing/2014/main" id="{9C1D35E7-AFA9-48F6-9460-0263EF7AD8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314549" flipH="1">
            <a:off x="6312088" y="3814577"/>
            <a:ext cx="914400" cy="914400"/>
          </a:xfrm>
          <a:prstGeom prst="rect">
            <a:avLst/>
          </a:prstGeom>
        </p:spPr>
      </p:pic>
      <p:pic>
        <p:nvPicPr>
          <p:cNvPr id="26" name="Graphique 25" descr="Lumières allumées avec un remplissage uni">
            <a:extLst>
              <a:ext uri="{FF2B5EF4-FFF2-40B4-BE49-F238E27FC236}">
                <a16:creationId xmlns:a16="http://schemas.microsoft.com/office/drawing/2014/main" id="{D6505E18-FD31-4E93-B3E0-C0052A0E32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48428" y="833706"/>
            <a:ext cx="3472434" cy="347243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0BF8A6C-0BEE-448B-B4CA-0535E9F6B3F3}"/>
              </a:ext>
            </a:extLst>
          </p:cNvPr>
          <p:cNvSpPr txBox="1"/>
          <p:nvPr/>
        </p:nvSpPr>
        <p:spPr>
          <a:xfrm>
            <a:off x="6880096" y="208414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-150" dirty="0">
                <a:solidFill>
                  <a:srgbClr val="F9B20B"/>
                </a:solidFill>
              </a:rPr>
              <a:t>CAMPAGNE GÉNÉRIQUE</a:t>
            </a:r>
          </a:p>
        </p:txBody>
      </p:sp>
    </p:spTree>
    <p:extLst>
      <p:ext uri="{BB962C8B-B14F-4D97-AF65-F5344CB8AC3E}">
        <p14:creationId xmlns:p14="http://schemas.microsoft.com/office/powerpoint/2010/main" val="5856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Concèpte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Lo </a:t>
            </a:r>
            <a:r>
              <a:rPr lang="fr-FR" sz="3600" dirty="0" err="1"/>
              <a:t>concèpte</a:t>
            </a:r>
            <a:endParaRPr lang="fr-FR" sz="3600" dirty="0"/>
          </a:p>
          <a:p>
            <a:endParaRPr lang="fr-FR" sz="3600" dirty="0"/>
          </a:p>
          <a:p>
            <a:endParaRPr lang="fr-FR" sz="3600" dirty="0"/>
          </a:p>
        </p:txBody>
      </p:sp>
      <p:pic>
        <p:nvPicPr>
          <p:cNvPr id="31" name="Graphique 30" descr="Lumières allumées avec un remplissage uni">
            <a:extLst>
              <a:ext uri="{FF2B5EF4-FFF2-40B4-BE49-F238E27FC236}">
                <a16:creationId xmlns:a16="http://schemas.microsoft.com/office/drawing/2014/main" id="{7A024ED2-D031-42B6-94BF-257990908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8595" y="833706"/>
            <a:ext cx="3472434" cy="3472434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E421AC48-CF2C-4A55-8377-52ABDF0BC2AE}"/>
              </a:ext>
            </a:extLst>
          </p:cNvPr>
          <p:cNvSpPr txBox="1"/>
          <p:nvPr/>
        </p:nvSpPr>
        <p:spPr>
          <a:xfrm>
            <a:off x="3633647" y="5907696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GRAND PUBLIC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C625B52-5A13-4816-AA41-8AD352A3B480}"/>
              </a:ext>
            </a:extLst>
          </p:cNvPr>
          <p:cNvSpPr txBox="1"/>
          <p:nvPr/>
        </p:nvSpPr>
        <p:spPr>
          <a:xfrm>
            <a:off x="8453118" y="3957786"/>
            <a:ext cx="2122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15ACB1"/>
                </a:solidFill>
              </a:rPr>
              <a:t>Déclinée auprès des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E7BE2D1-737F-419F-9122-132F14686D0F}"/>
              </a:ext>
            </a:extLst>
          </p:cNvPr>
          <p:cNvSpPr txBox="1"/>
          <p:nvPr/>
        </p:nvSpPr>
        <p:spPr>
          <a:xfrm>
            <a:off x="8116291" y="5907696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ACTEURS PUBLICS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A91E99D-663A-4539-992D-EF391050BE3C}"/>
              </a:ext>
            </a:extLst>
          </p:cNvPr>
          <p:cNvSpPr txBox="1"/>
          <p:nvPr/>
        </p:nvSpPr>
        <p:spPr>
          <a:xfrm>
            <a:off x="3537936" y="6254101"/>
            <a:ext cx="282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Cible jeune prioritaire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3037D98-76F5-467E-B62A-B054A0022E1F}"/>
              </a:ext>
            </a:extLst>
          </p:cNvPr>
          <p:cNvSpPr txBox="1"/>
          <p:nvPr/>
        </p:nvSpPr>
        <p:spPr>
          <a:xfrm>
            <a:off x="8413055" y="6254101"/>
            <a:ext cx="212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Stratégie territoriale</a:t>
            </a:r>
          </a:p>
        </p:txBody>
      </p:sp>
      <p:pic>
        <p:nvPicPr>
          <p:cNvPr id="37" name="Graphique 36" descr="Groupe de personnes avec un remplissage uni">
            <a:extLst>
              <a:ext uri="{FF2B5EF4-FFF2-40B4-BE49-F238E27FC236}">
                <a16:creationId xmlns:a16="http://schemas.microsoft.com/office/drawing/2014/main" id="{9DED5539-8E2C-4844-A3DD-995CABD31C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2563" y="4724916"/>
            <a:ext cx="1217066" cy="1217066"/>
          </a:xfrm>
          <a:prstGeom prst="rect">
            <a:avLst/>
          </a:prstGeom>
        </p:spPr>
      </p:pic>
      <p:pic>
        <p:nvPicPr>
          <p:cNvPr id="38" name="Graphique 37" descr="Ville avec un remplissage uni">
            <a:extLst>
              <a:ext uri="{FF2B5EF4-FFF2-40B4-BE49-F238E27FC236}">
                <a16:creationId xmlns:a16="http://schemas.microsoft.com/office/drawing/2014/main" id="{EE52CF94-6D92-42B2-8846-DC206374F1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88146" y="4527992"/>
            <a:ext cx="1571933" cy="1571933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C7EA8FEF-DF3C-4B25-A467-45B90726F979}"/>
              </a:ext>
            </a:extLst>
          </p:cNvPr>
          <p:cNvSpPr txBox="1"/>
          <p:nvPr/>
        </p:nvSpPr>
        <p:spPr>
          <a:xfrm flipH="1">
            <a:off x="3889146" y="4065116"/>
            <a:ext cx="2122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15ACB1"/>
                </a:solidFill>
              </a:rPr>
              <a:t>A destination du</a:t>
            </a:r>
          </a:p>
        </p:txBody>
      </p:sp>
      <p:pic>
        <p:nvPicPr>
          <p:cNvPr id="40" name="Graphique 39" descr="Flèches de chevron avec un remplissage uni">
            <a:extLst>
              <a:ext uri="{FF2B5EF4-FFF2-40B4-BE49-F238E27FC236}">
                <a16:creationId xmlns:a16="http://schemas.microsoft.com/office/drawing/2014/main" id="{6F307CDE-1140-464E-BDD9-DB4E1D0097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05725" y="2084148"/>
            <a:ext cx="914400" cy="914400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44ECDEDD-5EB5-45A0-A12E-1C14ED58C612}"/>
              </a:ext>
            </a:extLst>
          </p:cNvPr>
          <p:cNvSpPr txBox="1"/>
          <p:nvPr/>
        </p:nvSpPr>
        <p:spPr>
          <a:xfrm>
            <a:off x="9841683" y="220246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-150" dirty="0">
                <a:solidFill>
                  <a:srgbClr val="06A7B0"/>
                </a:solidFill>
              </a:rPr>
              <a:t>NOUVEAUX LOCUTEURS</a:t>
            </a:r>
          </a:p>
        </p:txBody>
      </p:sp>
      <p:pic>
        <p:nvPicPr>
          <p:cNvPr id="42" name="Graphique 41" descr="Flèche : courbe légère avec un remplissage uni">
            <a:extLst>
              <a:ext uri="{FF2B5EF4-FFF2-40B4-BE49-F238E27FC236}">
                <a16:creationId xmlns:a16="http://schemas.microsoft.com/office/drawing/2014/main" id="{10DFBFB2-1905-402B-8FD0-43CC4E2C00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285451">
            <a:off x="7837567" y="3839140"/>
            <a:ext cx="914400" cy="914400"/>
          </a:xfrm>
          <a:prstGeom prst="rect">
            <a:avLst/>
          </a:prstGeom>
        </p:spPr>
      </p:pic>
      <p:pic>
        <p:nvPicPr>
          <p:cNvPr id="43" name="Graphique 42" descr="Flèche : courbe légère avec un remplissage uni">
            <a:extLst>
              <a:ext uri="{FF2B5EF4-FFF2-40B4-BE49-F238E27FC236}">
                <a16:creationId xmlns:a16="http://schemas.microsoft.com/office/drawing/2014/main" id="{9C1D35E7-AFA9-48F6-9460-0263EF7AD8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9314549" flipH="1">
            <a:off x="5872255" y="3814577"/>
            <a:ext cx="914400" cy="91440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EEC30DA2-410D-49AC-B561-51DDD5D183C9}"/>
              </a:ext>
            </a:extLst>
          </p:cNvPr>
          <p:cNvSpPr txBox="1"/>
          <p:nvPr/>
        </p:nvSpPr>
        <p:spPr>
          <a:xfrm>
            <a:off x="6440263" y="208414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-150" dirty="0">
                <a:solidFill>
                  <a:srgbClr val="F9B20B"/>
                </a:solidFill>
              </a:rPr>
              <a:t>CAMPAGNE GÉNÉRIQUE</a:t>
            </a:r>
          </a:p>
        </p:txBody>
      </p:sp>
    </p:spTree>
    <p:extLst>
      <p:ext uri="{BB962C8B-B14F-4D97-AF65-F5344CB8AC3E}">
        <p14:creationId xmlns:p14="http://schemas.microsoft.com/office/powerpoint/2010/main" val="163936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3 profils</a:t>
            </a:r>
          </a:p>
          <a:p>
            <a:endParaRPr lang="fr-FR" sz="3600" dirty="0"/>
          </a:p>
          <a:p>
            <a:endParaRPr lang="fr-FR" sz="36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FF94138-2A04-47DA-B102-8F57BC94BB47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</p:spTree>
    <p:extLst>
      <p:ext uri="{BB962C8B-B14F-4D97-AF65-F5344CB8AC3E}">
        <p14:creationId xmlns:p14="http://schemas.microsoft.com/office/powerpoint/2010/main" val="160096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3 profils</a:t>
            </a:r>
          </a:p>
          <a:p>
            <a:endParaRPr lang="fr-FR" sz="3600" dirty="0"/>
          </a:p>
          <a:p>
            <a:endParaRPr lang="fr-FR" sz="36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FF94138-2A04-47DA-B102-8F57BC94BB47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DEB9DA-10A0-42F1-BF2B-CC92E5D30F65}"/>
              </a:ext>
            </a:extLst>
          </p:cNvPr>
          <p:cNvSpPr txBox="1"/>
          <p:nvPr/>
        </p:nvSpPr>
        <p:spPr>
          <a:xfrm>
            <a:off x="3994481" y="1570907"/>
            <a:ext cx="79259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highlight>
                  <a:srgbClr val="FAB036"/>
                </a:highlight>
              </a:rPr>
              <a:t>CIBLE PRIRORITAIRE : </a:t>
            </a:r>
            <a:r>
              <a:rPr lang="fr-FR" sz="2800" dirty="0"/>
              <a:t> </a:t>
            </a:r>
            <a:r>
              <a:rPr lang="fr-FR" sz="3600" b="1" dirty="0">
                <a:solidFill>
                  <a:srgbClr val="FAB036"/>
                </a:solidFill>
              </a:rPr>
              <a:t>tranche 16-40 ans </a:t>
            </a:r>
            <a:endParaRPr lang="fr-FR" sz="2800" b="1" dirty="0">
              <a:solidFill>
                <a:srgbClr val="FAB036"/>
              </a:solidFill>
            </a:endParaRP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4503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3 profils</a:t>
            </a:r>
          </a:p>
          <a:p>
            <a:endParaRPr lang="fr-FR" sz="3600" dirty="0"/>
          </a:p>
          <a:p>
            <a:endParaRPr lang="fr-FR" sz="36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FF94138-2A04-47DA-B102-8F57BC94BB47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3BCABC-ADBD-4538-B28A-56A05E07AC09}"/>
              </a:ext>
            </a:extLst>
          </p:cNvPr>
          <p:cNvSpPr txBox="1"/>
          <p:nvPr/>
        </p:nvSpPr>
        <p:spPr>
          <a:xfrm>
            <a:off x="3994481" y="1570907"/>
            <a:ext cx="792595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highlight>
                  <a:srgbClr val="FAB036"/>
                </a:highlight>
              </a:rPr>
              <a:t>CIBLE PRIRORITAIRE : </a:t>
            </a:r>
            <a:r>
              <a:rPr lang="fr-FR" sz="2800" dirty="0"/>
              <a:t> </a:t>
            </a:r>
            <a:r>
              <a:rPr lang="fr-FR" sz="3600" b="1" dirty="0">
                <a:solidFill>
                  <a:srgbClr val="FAB036"/>
                </a:solidFill>
              </a:rPr>
              <a:t>tranche 16-40 ans </a:t>
            </a:r>
            <a:endParaRPr lang="fr-FR" sz="2800" b="1" dirty="0">
              <a:solidFill>
                <a:srgbClr val="FAB036"/>
              </a:solidFill>
            </a:endParaRPr>
          </a:p>
          <a:p>
            <a:endParaRPr lang="fr-FR" sz="2400" dirty="0"/>
          </a:p>
          <a:p>
            <a:pPr marL="1714500" lvl="3" indent="-342900">
              <a:lnSpc>
                <a:spcPct val="150000"/>
              </a:lnSpc>
              <a:buClr>
                <a:srgbClr val="FAB036"/>
              </a:buClr>
              <a:buFont typeface="+mj-lt"/>
              <a:buAutoNum type="arabicPeriod"/>
            </a:pPr>
            <a:r>
              <a:rPr lang="fr-FR" sz="2800" b="1" dirty="0"/>
              <a:t>Jeunes étudiants/lycéens</a:t>
            </a:r>
          </a:p>
          <a:p>
            <a:pPr marL="1714500" lvl="3" indent="-342900">
              <a:lnSpc>
                <a:spcPct val="150000"/>
              </a:lnSpc>
              <a:buClr>
                <a:srgbClr val="FAB036"/>
              </a:buClr>
              <a:buFont typeface="+mj-lt"/>
              <a:buAutoNum type="arabicPeriod"/>
            </a:pPr>
            <a:r>
              <a:rPr lang="fr-FR" sz="2800" b="1" dirty="0"/>
              <a:t>Jeunes actifs</a:t>
            </a:r>
          </a:p>
          <a:p>
            <a:pPr marL="1714500" lvl="3" indent="-342900">
              <a:lnSpc>
                <a:spcPct val="150000"/>
              </a:lnSpc>
              <a:buClr>
                <a:srgbClr val="FAB036"/>
              </a:buClr>
              <a:buFont typeface="+mj-lt"/>
              <a:buAutoNum type="arabicPeriod"/>
            </a:pPr>
            <a:r>
              <a:rPr lang="fr-FR" sz="2800" b="1" dirty="0"/>
              <a:t>Jeunes parents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4886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11 </a:t>
            </a:r>
            <a:r>
              <a:rPr lang="fr-FR" sz="3600" dirty="0" err="1"/>
              <a:t>territòris</a:t>
            </a:r>
            <a:r>
              <a:rPr lang="fr-FR" sz="3600" dirty="0"/>
              <a:t> </a:t>
            </a:r>
            <a:r>
              <a:rPr lang="fr-FR" sz="3600" dirty="0" err="1"/>
              <a:t>prioritaris</a:t>
            </a:r>
            <a:r>
              <a:rPr lang="fr-FR" sz="3600" dirty="0"/>
              <a:t>…</a:t>
            </a:r>
          </a:p>
          <a:p>
            <a:endParaRPr lang="fr-FR" sz="3600" dirty="0"/>
          </a:p>
          <a:p>
            <a:endParaRPr lang="fr-FR" sz="36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FF94138-2A04-47DA-B102-8F57BC94BB47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</p:spTree>
    <p:extLst>
      <p:ext uri="{BB962C8B-B14F-4D97-AF65-F5344CB8AC3E}">
        <p14:creationId xmlns:p14="http://schemas.microsoft.com/office/powerpoint/2010/main" val="266722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1CE7618-96CE-47A1-8A4A-4C4C5EE1C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85" t="14399" r="7218"/>
          <a:stretch/>
        </p:blipFill>
        <p:spPr>
          <a:xfrm>
            <a:off x="3098799" y="949562"/>
            <a:ext cx="9105149" cy="59348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7"/>
              </a:buBlip>
            </a:pPr>
            <a:r>
              <a:rPr lang="fr-FR" sz="3600" dirty="0"/>
              <a:t>11 </a:t>
            </a:r>
            <a:r>
              <a:rPr lang="fr-FR" sz="3600" dirty="0" err="1"/>
              <a:t>territòris</a:t>
            </a:r>
            <a:r>
              <a:rPr lang="fr-FR" sz="3600" dirty="0"/>
              <a:t> </a:t>
            </a:r>
            <a:r>
              <a:rPr lang="fr-FR" sz="3600" dirty="0" err="1"/>
              <a:t>prioritaris</a:t>
            </a:r>
            <a:r>
              <a:rPr lang="fr-FR" sz="3600" dirty="0"/>
              <a:t>…</a:t>
            </a:r>
          </a:p>
          <a:p>
            <a:endParaRPr lang="fr-FR" sz="3600" dirty="0"/>
          </a:p>
          <a:p>
            <a:endParaRPr lang="fr-FR" sz="36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000ED01-F825-429A-ADEC-70EEE210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1" t="37889" r="79376" b="16595"/>
          <a:stretch/>
        </p:blipFill>
        <p:spPr>
          <a:xfrm>
            <a:off x="9645268" y="949562"/>
            <a:ext cx="2546732" cy="312380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6FF94138-2A04-47DA-B102-8F57BC94BB47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</p:spTree>
    <p:extLst>
      <p:ext uri="{BB962C8B-B14F-4D97-AF65-F5344CB8AC3E}">
        <p14:creationId xmlns:p14="http://schemas.microsoft.com/office/powerpoint/2010/main" val="339250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1CE7618-96CE-47A1-8A4A-4C4C5EE1C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31685" t="14399" r="7218"/>
          <a:stretch/>
        </p:blipFill>
        <p:spPr>
          <a:xfrm>
            <a:off x="3086851" y="949562"/>
            <a:ext cx="9105149" cy="59348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7"/>
              </a:buBlip>
            </a:pPr>
            <a:r>
              <a:rPr lang="fr-FR" sz="3600" dirty="0"/>
              <a:t>…5 </a:t>
            </a:r>
            <a:r>
              <a:rPr lang="fr-FR" sz="3600" dirty="0" err="1"/>
              <a:t>territòris</a:t>
            </a:r>
            <a:r>
              <a:rPr lang="fr-FR" sz="3600" dirty="0"/>
              <a:t> </a:t>
            </a:r>
            <a:r>
              <a:rPr lang="fr-FR" sz="3600" dirty="0" err="1"/>
              <a:t>secondaris</a:t>
            </a:r>
            <a:r>
              <a:rPr lang="fr-FR" sz="3600" dirty="0"/>
              <a:t>…</a:t>
            </a:r>
          </a:p>
          <a:p>
            <a:endParaRPr lang="fr-FR" sz="3600" dirty="0"/>
          </a:p>
          <a:p>
            <a:endParaRPr lang="fr-FR" sz="36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000ED01-F825-429A-ADEC-70EEE210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3361" t="37889" r="79376" b="16595"/>
          <a:stretch/>
        </p:blipFill>
        <p:spPr>
          <a:xfrm>
            <a:off x="9645268" y="949562"/>
            <a:ext cx="2546732" cy="312380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CA9D0F-F68C-4C36-81C8-C288B1C71950}"/>
              </a:ext>
            </a:extLst>
          </p:cNvPr>
          <p:cNvSpPr txBox="1"/>
          <p:nvPr/>
        </p:nvSpPr>
        <p:spPr>
          <a:xfrm>
            <a:off x="3924300" y="5404249"/>
            <a:ext cx="575799" cy="307777"/>
          </a:xfrm>
          <a:prstGeom prst="rect">
            <a:avLst/>
          </a:prstGeom>
          <a:solidFill>
            <a:srgbClr val="FAB03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CAPB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7D3F8D-9604-49CE-BDE5-E7EEC7843D3C}"/>
              </a:ext>
            </a:extLst>
          </p:cNvPr>
          <p:cNvSpPr txBox="1"/>
          <p:nvPr/>
        </p:nvSpPr>
        <p:spPr>
          <a:xfrm>
            <a:off x="4324536" y="5866829"/>
            <a:ext cx="1179747" cy="307777"/>
          </a:xfrm>
          <a:prstGeom prst="rect">
            <a:avLst/>
          </a:prstGeom>
          <a:solidFill>
            <a:srgbClr val="FAB03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Pau-Pyrénées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D0CD7C6-52BE-4062-83DD-ECCC3F3CB818}"/>
              </a:ext>
            </a:extLst>
          </p:cNvPr>
          <p:cNvSpPr txBox="1"/>
          <p:nvPr/>
        </p:nvSpPr>
        <p:spPr>
          <a:xfrm>
            <a:off x="8205063" y="4415712"/>
            <a:ext cx="1004634" cy="307777"/>
          </a:xfrm>
          <a:prstGeom prst="rect">
            <a:avLst/>
          </a:prstGeom>
          <a:solidFill>
            <a:srgbClr val="FAB03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PNR Lozère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DE28BA6-D8AD-428A-8D7B-2ED5E8F02460}"/>
              </a:ext>
            </a:extLst>
          </p:cNvPr>
          <p:cNvSpPr txBox="1"/>
          <p:nvPr/>
        </p:nvSpPr>
        <p:spPr>
          <a:xfrm>
            <a:off x="6286643" y="5094072"/>
            <a:ext cx="614271" cy="307777"/>
          </a:xfrm>
          <a:prstGeom prst="rect">
            <a:avLst/>
          </a:prstGeom>
          <a:solidFill>
            <a:srgbClr val="FAB03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CD 31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AB8C90A-CAF5-4801-89D6-1A56100A9416}"/>
              </a:ext>
            </a:extLst>
          </p:cNvPr>
          <p:cNvSpPr txBox="1"/>
          <p:nvPr/>
        </p:nvSpPr>
        <p:spPr>
          <a:xfrm>
            <a:off x="3678139" y="5777233"/>
            <a:ext cx="614271" cy="307777"/>
          </a:xfrm>
          <a:prstGeom prst="rect">
            <a:avLst/>
          </a:prstGeom>
          <a:solidFill>
            <a:srgbClr val="FAB03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CD 64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B97BE1C-D3C7-419E-A4FB-37BCB7A4DA24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</p:spTree>
    <p:extLst>
      <p:ext uri="{BB962C8B-B14F-4D97-AF65-F5344CB8AC3E}">
        <p14:creationId xmlns:p14="http://schemas.microsoft.com/office/powerpoint/2010/main" val="73618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0848BD-2F31-4D5F-B4E3-3297D598E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7" t="18591" r="48332"/>
          <a:stretch/>
        </p:blipFill>
        <p:spPr>
          <a:xfrm>
            <a:off x="1" y="-8793"/>
            <a:ext cx="6096000" cy="6866793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D3B91B7A-9E9E-4ED0-A6CB-A2F8D6C5EF2A}"/>
              </a:ext>
            </a:extLst>
          </p:cNvPr>
          <p:cNvSpPr txBox="1">
            <a:spLocks/>
          </p:cNvSpPr>
          <p:nvPr/>
        </p:nvSpPr>
        <p:spPr>
          <a:xfrm>
            <a:off x="6096000" y="6327775"/>
            <a:ext cx="60960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DFDF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i="1" dirty="0" err="1">
                <a:solidFill>
                  <a:srgbClr val="FAB036"/>
                </a:solidFill>
                <a:latin typeface="Avenir" panose="020B0503020203020204" pitchFamily="34" charset="0"/>
              </a:rPr>
              <a:t>Presentacion</a:t>
            </a:r>
            <a:r>
              <a:rPr lang="fr-FR" i="1" dirty="0">
                <a:solidFill>
                  <a:srgbClr val="FAB036"/>
                </a:solidFill>
                <a:latin typeface="Avenir" panose="020B0503020203020204" pitchFamily="34" charset="0"/>
              </a:rPr>
              <a:t> del </a:t>
            </a:r>
            <a:r>
              <a:rPr lang="fr-FR" i="1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i="1" dirty="0">
              <a:solidFill>
                <a:srgbClr val="FAB036"/>
              </a:solidFill>
              <a:latin typeface="Avenir" panose="020B0503020203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3D5C810-EEDF-43EE-869E-EA5C970B9919}"/>
              </a:ext>
            </a:extLst>
          </p:cNvPr>
          <p:cNvSpPr txBox="1">
            <a:spLocks/>
          </p:cNvSpPr>
          <p:nvPr/>
        </p:nvSpPr>
        <p:spPr>
          <a:xfrm>
            <a:off x="5834743" y="1973770"/>
            <a:ext cx="6618514" cy="827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spc="-150" dirty="0" err="1">
                <a:solidFill>
                  <a:srgbClr val="06A7B0"/>
                </a:solidFill>
                <a:latin typeface="Avenir Black" panose="020B0803020203020204" pitchFamily="34" charset="0"/>
              </a:rPr>
              <a:t>Campanha</a:t>
            </a:r>
            <a:r>
              <a:rPr lang="fr-FR" sz="6000" spc="-150" dirty="0">
                <a:solidFill>
                  <a:srgbClr val="06A7B0"/>
                </a:solidFill>
                <a:latin typeface="Avenir Black" panose="020B0803020203020204" pitchFamily="34" charset="0"/>
              </a:rPr>
              <a:t> de </a:t>
            </a:r>
            <a:r>
              <a:rPr lang="fr-FR" sz="6000" spc="-150" dirty="0" err="1">
                <a:solidFill>
                  <a:srgbClr val="06A7B0"/>
                </a:solidFill>
                <a:latin typeface="Avenir Black" panose="020B0803020203020204" pitchFamily="34" charset="0"/>
              </a:rPr>
              <a:t>comunicacion</a:t>
            </a:r>
            <a:r>
              <a:rPr lang="fr-FR" sz="6000" spc="-150" dirty="0">
                <a:solidFill>
                  <a:srgbClr val="06A7B0"/>
                </a:solidFill>
                <a:latin typeface="Avenir Black" panose="020B0803020203020204" pitchFamily="34" charset="0"/>
              </a:rPr>
              <a:t> </a:t>
            </a:r>
          </a:p>
          <a:p>
            <a:pPr algn="ctr"/>
            <a:r>
              <a:rPr lang="fr-FR" sz="6000" spc="-150" dirty="0">
                <a:solidFill>
                  <a:srgbClr val="06A7B0"/>
                </a:solidFill>
                <a:latin typeface="Avenir Black" panose="020B0803020203020204" pitchFamily="34" charset="0"/>
              </a:rPr>
              <a:t>grand public</a:t>
            </a:r>
          </a:p>
          <a:p>
            <a:pPr algn="ctr"/>
            <a:endParaRPr lang="fr-FR" sz="4800" spc="-150" dirty="0">
              <a:solidFill>
                <a:srgbClr val="06A7B0"/>
              </a:solidFill>
              <a:latin typeface="Avenir Black" panose="020B0803020203020204" pitchFamily="34" charset="0"/>
            </a:endParaRPr>
          </a:p>
          <a:p>
            <a:pPr algn="ctr"/>
            <a:endParaRPr lang="fr-FR" sz="4800" spc="-150" dirty="0">
              <a:solidFill>
                <a:srgbClr val="06A7B0"/>
              </a:solidFill>
              <a:latin typeface="Avenir Black" panose="020B0803020203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350E4F0-F534-401E-AFED-4FBF6B8636A9}"/>
              </a:ext>
            </a:extLst>
          </p:cNvPr>
          <p:cNvSpPr txBox="1">
            <a:spLocks/>
          </p:cNvSpPr>
          <p:nvPr/>
        </p:nvSpPr>
        <p:spPr>
          <a:xfrm>
            <a:off x="6066885" y="4056165"/>
            <a:ext cx="6125115" cy="827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000" dirty="0">
              <a:solidFill>
                <a:srgbClr val="06A7B0"/>
              </a:solidFill>
              <a:latin typeface="Avenir Light" panose="020B04020202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1A00E9-20A3-44A6-BEBC-55056151CBB1}"/>
              </a:ext>
            </a:extLst>
          </p:cNvPr>
          <p:cNvSpPr/>
          <p:nvPr/>
        </p:nvSpPr>
        <p:spPr>
          <a:xfrm>
            <a:off x="-14556" y="-8794"/>
            <a:ext cx="6110555" cy="6866794"/>
          </a:xfrm>
          <a:prstGeom prst="rect">
            <a:avLst/>
          </a:prstGeom>
          <a:solidFill>
            <a:srgbClr val="06A7B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8907753-58DD-4D33-A8BC-912AD22FE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86" y="1843325"/>
            <a:ext cx="3096715" cy="34024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32D041-060A-4101-9BBC-1DDBE481E8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41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1CE7618-96CE-47A1-8A4A-4C4C5EE1C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31685" t="14399" r="7218"/>
          <a:stretch/>
        </p:blipFill>
        <p:spPr>
          <a:xfrm>
            <a:off x="3086851" y="949562"/>
            <a:ext cx="9105149" cy="59348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7"/>
              </a:buBlip>
            </a:pPr>
            <a:r>
              <a:rPr lang="fr-FR" sz="3600" dirty="0"/>
              <a:t>…4 </a:t>
            </a:r>
            <a:r>
              <a:rPr lang="fr-FR" sz="3600" dirty="0" err="1"/>
              <a:t>territòris</a:t>
            </a:r>
            <a:r>
              <a:rPr lang="fr-FR" sz="3600" dirty="0"/>
              <a:t> </a:t>
            </a:r>
            <a:r>
              <a:rPr lang="fr-FR" sz="3600" dirty="0" err="1"/>
              <a:t>complementaris</a:t>
            </a:r>
            <a:r>
              <a:rPr lang="fr-FR" sz="3600" dirty="0"/>
              <a:t>.</a:t>
            </a:r>
          </a:p>
          <a:p>
            <a:endParaRPr lang="fr-FR" sz="36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000ED01-F825-429A-ADEC-70EEE210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3361" t="37889" r="79376" b="16595"/>
          <a:stretch/>
        </p:blipFill>
        <p:spPr>
          <a:xfrm>
            <a:off x="9645268" y="949562"/>
            <a:ext cx="2546732" cy="312380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CA9D0F-F68C-4C36-81C8-C288B1C71950}"/>
              </a:ext>
            </a:extLst>
          </p:cNvPr>
          <p:cNvSpPr txBox="1"/>
          <p:nvPr/>
        </p:nvSpPr>
        <p:spPr>
          <a:xfrm>
            <a:off x="3924300" y="5404249"/>
            <a:ext cx="57579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CAPB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7D3F8D-9604-49CE-BDE5-E7EEC7843D3C}"/>
              </a:ext>
            </a:extLst>
          </p:cNvPr>
          <p:cNvSpPr txBox="1"/>
          <p:nvPr/>
        </p:nvSpPr>
        <p:spPr>
          <a:xfrm>
            <a:off x="4324536" y="5866829"/>
            <a:ext cx="1179747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Pau-Pyrénées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D0CD7C6-52BE-4062-83DD-ECCC3F3CB818}"/>
              </a:ext>
            </a:extLst>
          </p:cNvPr>
          <p:cNvSpPr txBox="1"/>
          <p:nvPr/>
        </p:nvSpPr>
        <p:spPr>
          <a:xfrm>
            <a:off x="8205063" y="4415712"/>
            <a:ext cx="100463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PNR Lozère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DE28BA6-D8AD-428A-8D7B-2ED5E8F02460}"/>
              </a:ext>
            </a:extLst>
          </p:cNvPr>
          <p:cNvSpPr txBox="1"/>
          <p:nvPr/>
        </p:nvSpPr>
        <p:spPr>
          <a:xfrm>
            <a:off x="6286643" y="5094072"/>
            <a:ext cx="61427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CD 31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F16441-7E9F-481C-82FA-668AACEA7C15}"/>
              </a:ext>
            </a:extLst>
          </p:cNvPr>
          <p:cNvSpPr txBox="1"/>
          <p:nvPr/>
        </p:nvSpPr>
        <p:spPr>
          <a:xfrm>
            <a:off x="4500099" y="3358294"/>
            <a:ext cx="614271" cy="307777"/>
          </a:xfrm>
          <a:prstGeom prst="rect">
            <a:avLst/>
          </a:prstGeom>
          <a:solidFill>
            <a:srgbClr val="06A7B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CD 33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AB8C90A-CAF5-4801-89D6-1A56100A9416}"/>
              </a:ext>
            </a:extLst>
          </p:cNvPr>
          <p:cNvSpPr txBox="1"/>
          <p:nvPr/>
        </p:nvSpPr>
        <p:spPr>
          <a:xfrm>
            <a:off x="3678139" y="5777233"/>
            <a:ext cx="61427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CD 64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4996F67-3B77-446C-87CB-9098CDB7F754}"/>
              </a:ext>
            </a:extLst>
          </p:cNvPr>
          <p:cNvSpPr txBox="1"/>
          <p:nvPr/>
        </p:nvSpPr>
        <p:spPr>
          <a:xfrm>
            <a:off x="8444600" y="4671778"/>
            <a:ext cx="614271" cy="307777"/>
          </a:xfrm>
          <a:prstGeom prst="rect">
            <a:avLst/>
          </a:prstGeom>
          <a:solidFill>
            <a:srgbClr val="06A7B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CD 48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11B06BE-1DD4-42BE-AB9D-83EDD495BC6A}"/>
              </a:ext>
            </a:extLst>
          </p:cNvPr>
          <p:cNvSpPr txBox="1"/>
          <p:nvPr/>
        </p:nvSpPr>
        <p:spPr>
          <a:xfrm>
            <a:off x="6862814" y="3037932"/>
            <a:ext cx="614271" cy="307777"/>
          </a:xfrm>
          <a:prstGeom prst="rect">
            <a:avLst/>
          </a:prstGeom>
          <a:solidFill>
            <a:srgbClr val="06A7B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CD 19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E3B3F3F-B56F-4E37-8FD5-9A9D92127222}"/>
              </a:ext>
            </a:extLst>
          </p:cNvPr>
          <p:cNvSpPr txBox="1"/>
          <p:nvPr/>
        </p:nvSpPr>
        <p:spPr>
          <a:xfrm>
            <a:off x="5774927" y="5329998"/>
            <a:ext cx="614271" cy="307777"/>
          </a:xfrm>
          <a:prstGeom prst="rect">
            <a:avLst/>
          </a:prstGeom>
          <a:solidFill>
            <a:srgbClr val="06A7B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CD 32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95FE13CB-94C8-41D5-AB48-F86B6DD2FE49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</p:spTree>
    <p:extLst>
      <p:ext uri="{BB962C8B-B14F-4D97-AF65-F5344CB8AC3E}">
        <p14:creationId xmlns:p14="http://schemas.microsoft.com/office/powerpoint/2010/main" val="497844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Livrables</a:t>
            </a:r>
          </a:p>
          <a:p>
            <a:endParaRPr lang="fr-FR" sz="3600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95FE13CB-94C8-41D5-AB48-F86B6DD2FE49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Livrables</a:t>
            </a:r>
          </a:p>
        </p:txBody>
      </p:sp>
    </p:spTree>
    <p:extLst>
      <p:ext uri="{BB962C8B-B14F-4D97-AF65-F5344CB8AC3E}">
        <p14:creationId xmlns:p14="http://schemas.microsoft.com/office/powerpoint/2010/main" val="202304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Livrables</a:t>
            </a:r>
          </a:p>
          <a:p>
            <a:endParaRPr lang="fr-FR" sz="3600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95FE13CB-94C8-41D5-AB48-F86B6DD2FE49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267C1F-87B3-4A97-BF88-DADCAE6533CB}"/>
              </a:ext>
            </a:extLst>
          </p:cNvPr>
          <p:cNvSpPr txBox="1"/>
          <p:nvPr/>
        </p:nvSpPr>
        <p:spPr>
          <a:xfrm>
            <a:off x="4073480" y="2467814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GRAND PUBLIC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D908AB-5DCB-483B-82E9-606E7B0D6FC3}"/>
              </a:ext>
            </a:extLst>
          </p:cNvPr>
          <p:cNvSpPr txBox="1"/>
          <p:nvPr/>
        </p:nvSpPr>
        <p:spPr>
          <a:xfrm>
            <a:off x="8556124" y="2467814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ACTEURS PUBLICS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5B49F73-B32A-47A1-AC79-B70937114713}"/>
              </a:ext>
            </a:extLst>
          </p:cNvPr>
          <p:cNvSpPr txBox="1"/>
          <p:nvPr/>
        </p:nvSpPr>
        <p:spPr>
          <a:xfrm>
            <a:off x="3977769" y="2814219"/>
            <a:ext cx="282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Cible jeune prioritaire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147A725-4AE1-42F7-8EC9-BCE8A3A81E34}"/>
              </a:ext>
            </a:extLst>
          </p:cNvPr>
          <p:cNvSpPr txBox="1"/>
          <p:nvPr/>
        </p:nvSpPr>
        <p:spPr>
          <a:xfrm>
            <a:off x="8852888" y="2814219"/>
            <a:ext cx="212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Stratégie territoriale</a:t>
            </a:r>
          </a:p>
        </p:txBody>
      </p:sp>
      <p:pic>
        <p:nvPicPr>
          <p:cNvPr id="29" name="Graphique 28" descr="Groupe de personnes avec un remplissage uni">
            <a:extLst>
              <a:ext uri="{FF2B5EF4-FFF2-40B4-BE49-F238E27FC236}">
                <a16:creationId xmlns:a16="http://schemas.microsoft.com/office/drawing/2014/main" id="{B0F39045-D753-468E-A11D-89776AB4E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396" y="1285034"/>
            <a:ext cx="1217066" cy="1217066"/>
          </a:xfrm>
          <a:prstGeom prst="rect">
            <a:avLst/>
          </a:prstGeom>
        </p:spPr>
      </p:pic>
      <p:pic>
        <p:nvPicPr>
          <p:cNvPr id="30" name="Graphique 29" descr="Ville avec un remplissage uni">
            <a:extLst>
              <a:ext uri="{FF2B5EF4-FFF2-40B4-BE49-F238E27FC236}">
                <a16:creationId xmlns:a16="http://schemas.microsoft.com/office/drawing/2014/main" id="{115F564C-BCF0-4BD9-9F2B-2787BBA663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7979" y="1088110"/>
            <a:ext cx="1571933" cy="15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82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Livrables</a:t>
            </a:r>
          </a:p>
          <a:p>
            <a:endParaRPr lang="fr-FR" sz="3600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95FE13CB-94C8-41D5-AB48-F86B6DD2FE49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267C1F-87B3-4A97-BF88-DADCAE6533CB}"/>
              </a:ext>
            </a:extLst>
          </p:cNvPr>
          <p:cNvSpPr txBox="1"/>
          <p:nvPr/>
        </p:nvSpPr>
        <p:spPr>
          <a:xfrm>
            <a:off x="4073480" y="2467814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GRAND PUBLIC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D908AB-5DCB-483B-82E9-606E7B0D6FC3}"/>
              </a:ext>
            </a:extLst>
          </p:cNvPr>
          <p:cNvSpPr txBox="1"/>
          <p:nvPr/>
        </p:nvSpPr>
        <p:spPr>
          <a:xfrm>
            <a:off x="8556124" y="2467814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ACTEURS PUBLICS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5B49F73-B32A-47A1-AC79-B70937114713}"/>
              </a:ext>
            </a:extLst>
          </p:cNvPr>
          <p:cNvSpPr txBox="1"/>
          <p:nvPr/>
        </p:nvSpPr>
        <p:spPr>
          <a:xfrm>
            <a:off x="3977769" y="2814219"/>
            <a:ext cx="282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Cible jeune prioritaire</a:t>
            </a:r>
          </a:p>
        </p:txBody>
      </p:sp>
      <p:pic>
        <p:nvPicPr>
          <p:cNvPr id="29" name="Graphique 28" descr="Groupe de personnes avec un remplissage uni">
            <a:extLst>
              <a:ext uri="{FF2B5EF4-FFF2-40B4-BE49-F238E27FC236}">
                <a16:creationId xmlns:a16="http://schemas.microsoft.com/office/drawing/2014/main" id="{B0F39045-D753-468E-A11D-89776AB4E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396" y="1285034"/>
            <a:ext cx="1217066" cy="1217066"/>
          </a:xfrm>
          <a:prstGeom prst="rect">
            <a:avLst/>
          </a:prstGeom>
        </p:spPr>
      </p:pic>
      <p:pic>
        <p:nvPicPr>
          <p:cNvPr id="30" name="Graphique 29" descr="Ville avec un remplissage uni">
            <a:extLst>
              <a:ext uri="{FF2B5EF4-FFF2-40B4-BE49-F238E27FC236}">
                <a16:creationId xmlns:a16="http://schemas.microsoft.com/office/drawing/2014/main" id="{115F564C-BCF0-4BD9-9F2B-2787BBA663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7979" y="1088110"/>
            <a:ext cx="1571933" cy="1571933"/>
          </a:xfrm>
          <a:prstGeom prst="rect">
            <a:avLst/>
          </a:prstGeom>
        </p:spPr>
      </p:pic>
      <p:pic>
        <p:nvPicPr>
          <p:cNvPr id="14" name="Graphique 13" descr="Flèche : droite avec un remplissage uni">
            <a:extLst>
              <a:ext uri="{FF2B5EF4-FFF2-40B4-BE49-F238E27FC236}">
                <a16:creationId xmlns:a16="http://schemas.microsoft.com/office/drawing/2014/main" id="{196E8F16-A6BE-476F-9337-EEF2C242C6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4992491" y="3125493"/>
            <a:ext cx="914400" cy="914400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B32E270C-DDA3-4257-8B02-FA30BA011FD8}"/>
              </a:ext>
            </a:extLst>
          </p:cNvPr>
          <p:cNvGrpSpPr/>
          <p:nvPr/>
        </p:nvGrpSpPr>
        <p:grpSpPr>
          <a:xfrm>
            <a:off x="3896898" y="3898384"/>
            <a:ext cx="2986279" cy="2986279"/>
            <a:chOff x="8270374" y="3052924"/>
            <a:chExt cx="2986279" cy="2986279"/>
          </a:xfrm>
        </p:grpSpPr>
        <p:pic>
          <p:nvPicPr>
            <p:cNvPr id="23" name="Graphique 22" descr="Boîte à archives avec un remplissage uni">
              <a:extLst>
                <a:ext uri="{FF2B5EF4-FFF2-40B4-BE49-F238E27FC236}">
                  <a16:creationId xmlns:a16="http://schemas.microsoft.com/office/drawing/2014/main" id="{6D08C0A4-D67B-4DA1-BCC1-9E0B55DD6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270374" y="3052924"/>
              <a:ext cx="2986279" cy="2986279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A494ECC-8A87-4116-9467-9C13361D10BD}"/>
                </a:ext>
              </a:extLst>
            </p:cNvPr>
            <p:cNvSpPr txBox="1"/>
            <p:nvPr/>
          </p:nvSpPr>
          <p:spPr>
            <a:xfrm>
              <a:off x="8813875" y="4510056"/>
              <a:ext cx="1899279" cy="99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solidFill>
                    <a:srgbClr val="06A7B0"/>
                  </a:solidFill>
                </a:rPr>
                <a:t>PACK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3397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Livrables</a:t>
            </a:r>
          </a:p>
          <a:p>
            <a:endParaRPr lang="fr-FR" sz="3600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95FE13CB-94C8-41D5-AB48-F86B6DD2FE49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267C1F-87B3-4A97-BF88-DADCAE6533CB}"/>
              </a:ext>
            </a:extLst>
          </p:cNvPr>
          <p:cNvSpPr txBox="1"/>
          <p:nvPr/>
        </p:nvSpPr>
        <p:spPr>
          <a:xfrm>
            <a:off x="4073480" y="2467814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GRAND PUBLIC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D908AB-5DCB-483B-82E9-606E7B0D6FC3}"/>
              </a:ext>
            </a:extLst>
          </p:cNvPr>
          <p:cNvSpPr txBox="1"/>
          <p:nvPr/>
        </p:nvSpPr>
        <p:spPr>
          <a:xfrm>
            <a:off x="8556124" y="2467814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ACTEURS PUBLICS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5B49F73-B32A-47A1-AC79-B70937114713}"/>
              </a:ext>
            </a:extLst>
          </p:cNvPr>
          <p:cNvSpPr txBox="1"/>
          <p:nvPr/>
        </p:nvSpPr>
        <p:spPr>
          <a:xfrm>
            <a:off x="3977769" y="2814219"/>
            <a:ext cx="282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Cible jeune prioritaire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147A725-4AE1-42F7-8EC9-BCE8A3A81E34}"/>
              </a:ext>
            </a:extLst>
          </p:cNvPr>
          <p:cNvSpPr txBox="1"/>
          <p:nvPr/>
        </p:nvSpPr>
        <p:spPr>
          <a:xfrm>
            <a:off x="8852888" y="2814219"/>
            <a:ext cx="212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Stratégie territoriale</a:t>
            </a:r>
          </a:p>
        </p:txBody>
      </p:sp>
      <p:pic>
        <p:nvPicPr>
          <p:cNvPr id="29" name="Graphique 28" descr="Groupe de personnes avec un remplissage uni">
            <a:extLst>
              <a:ext uri="{FF2B5EF4-FFF2-40B4-BE49-F238E27FC236}">
                <a16:creationId xmlns:a16="http://schemas.microsoft.com/office/drawing/2014/main" id="{B0F39045-D753-468E-A11D-89776AB4E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396" y="1285034"/>
            <a:ext cx="1217066" cy="1217066"/>
          </a:xfrm>
          <a:prstGeom prst="rect">
            <a:avLst/>
          </a:prstGeom>
        </p:spPr>
      </p:pic>
      <p:pic>
        <p:nvPicPr>
          <p:cNvPr id="30" name="Graphique 29" descr="Ville avec un remplissage uni">
            <a:extLst>
              <a:ext uri="{FF2B5EF4-FFF2-40B4-BE49-F238E27FC236}">
                <a16:creationId xmlns:a16="http://schemas.microsoft.com/office/drawing/2014/main" id="{115F564C-BCF0-4BD9-9F2B-2787BBA663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7979" y="1088110"/>
            <a:ext cx="1571933" cy="1571933"/>
          </a:xfrm>
          <a:prstGeom prst="rect">
            <a:avLst/>
          </a:prstGeom>
        </p:spPr>
      </p:pic>
      <p:pic>
        <p:nvPicPr>
          <p:cNvPr id="14" name="Graphique 13" descr="Flèche : droite avec un remplissage uni">
            <a:extLst>
              <a:ext uri="{FF2B5EF4-FFF2-40B4-BE49-F238E27FC236}">
                <a16:creationId xmlns:a16="http://schemas.microsoft.com/office/drawing/2014/main" id="{196E8F16-A6BE-476F-9337-EEF2C242C6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4992491" y="3125493"/>
            <a:ext cx="914400" cy="914400"/>
          </a:xfrm>
          <a:prstGeom prst="rect">
            <a:avLst/>
          </a:prstGeom>
        </p:spPr>
      </p:pic>
      <p:pic>
        <p:nvPicPr>
          <p:cNvPr id="15" name="Graphique 14" descr="Flèche : droite avec un remplissage uni">
            <a:extLst>
              <a:ext uri="{FF2B5EF4-FFF2-40B4-BE49-F238E27FC236}">
                <a16:creationId xmlns:a16="http://schemas.microsoft.com/office/drawing/2014/main" id="{8B016094-8FDD-4BA8-94B6-AD380787BD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9588984" y="3133053"/>
            <a:ext cx="914400" cy="91440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901B191A-1A20-4114-AF45-9631AF3A5648}"/>
              </a:ext>
            </a:extLst>
          </p:cNvPr>
          <p:cNvGrpSpPr/>
          <p:nvPr/>
        </p:nvGrpSpPr>
        <p:grpSpPr>
          <a:xfrm>
            <a:off x="8553045" y="3812484"/>
            <a:ext cx="2986279" cy="2986279"/>
            <a:chOff x="3592039" y="2875531"/>
            <a:chExt cx="2986279" cy="2986279"/>
          </a:xfrm>
        </p:grpSpPr>
        <p:pic>
          <p:nvPicPr>
            <p:cNvPr id="17" name="Graphique 16" descr="Valise avec un remplissage uni">
              <a:extLst>
                <a:ext uri="{FF2B5EF4-FFF2-40B4-BE49-F238E27FC236}">
                  <a16:creationId xmlns:a16="http://schemas.microsoft.com/office/drawing/2014/main" id="{37264172-35B4-49F5-8A4A-F03EA2B33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592039" y="2875531"/>
              <a:ext cx="2986279" cy="2986279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3EE77FF-C621-4F3A-ADC0-7B668CFFE1D7}"/>
                </a:ext>
              </a:extLst>
            </p:cNvPr>
            <p:cNvSpPr txBox="1"/>
            <p:nvPr/>
          </p:nvSpPr>
          <p:spPr>
            <a:xfrm>
              <a:off x="4371700" y="4084398"/>
              <a:ext cx="1426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solidFill>
                    <a:srgbClr val="06A7B0"/>
                  </a:solidFill>
                </a:rPr>
                <a:t>KIT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32E270C-DDA3-4257-8B02-FA30BA011FD8}"/>
              </a:ext>
            </a:extLst>
          </p:cNvPr>
          <p:cNvGrpSpPr/>
          <p:nvPr/>
        </p:nvGrpSpPr>
        <p:grpSpPr>
          <a:xfrm>
            <a:off x="3896898" y="3898384"/>
            <a:ext cx="2986279" cy="2986279"/>
            <a:chOff x="8270374" y="3052924"/>
            <a:chExt cx="2986279" cy="2986279"/>
          </a:xfrm>
        </p:grpSpPr>
        <p:pic>
          <p:nvPicPr>
            <p:cNvPr id="23" name="Graphique 22" descr="Boîte à archives avec un remplissage uni">
              <a:extLst>
                <a:ext uri="{FF2B5EF4-FFF2-40B4-BE49-F238E27FC236}">
                  <a16:creationId xmlns:a16="http://schemas.microsoft.com/office/drawing/2014/main" id="{6D08C0A4-D67B-4DA1-BCC1-9E0B55DD6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270374" y="3052924"/>
              <a:ext cx="2986279" cy="2986279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A494ECC-8A87-4116-9467-9C13361D10BD}"/>
                </a:ext>
              </a:extLst>
            </p:cNvPr>
            <p:cNvSpPr txBox="1"/>
            <p:nvPr/>
          </p:nvSpPr>
          <p:spPr>
            <a:xfrm>
              <a:off x="8813875" y="4510056"/>
              <a:ext cx="1899279" cy="99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solidFill>
                    <a:srgbClr val="06A7B0"/>
                  </a:solidFill>
                </a:rPr>
                <a:t>PACK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167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Livrables</a:t>
            </a:r>
          </a:p>
          <a:p>
            <a:endParaRPr lang="fr-FR" sz="3600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95FE13CB-94C8-41D5-AB48-F86B6DD2FE49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267C1F-87B3-4A97-BF88-DADCAE6533CB}"/>
              </a:ext>
            </a:extLst>
          </p:cNvPr>
          <p:cNvSpPr txBox="1"/>
          <p:nvPr/>
        </p:nvSpPr>
        <p:spPr>
          <a:xfrm>
            <a:off x="4073480" y="2467814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GRAND PUBLIC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D908AB-5DCB-483B-82E9-606E7B0D6FC3}"/>
              </a:ext>
            </a:extLst>
          </p:cNvPr>
          <p:cNvSpPr txBox="1"/>
          <p:nvPr/>
        </p:nvSpPr>
        <p:spPr>
          <a:xfrm>
            <a:off x="8556124" y="2467814"/>
            <a:ext cx="2677546" cy="369332"/>
          </a:xfrm>
          <a:prstGeom prst="rect">
            <a:avLst/>
          </a:prstGeom>
          <a:solidFill>
            <a:srgbClr val="F9B2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ACTEURS PUBLICS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5B49F73-B32A-47A1-AC79-B70937114713}"/>
              </a:ext>
            </a:extLst>
          </p:cNvPr>
          <p:cNvSpPr txBox="1"/>
          <p:nvPr/>
        </p:nvSpPr>
        <p:spPr>
          <a:xfrm>
            <a:off x="3977769" y="2814219"/>
            <a:ext cx="282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Cible jeune prioritaire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147A725-4AE1-42F7-8EC9-BCE8A3A81E34}"/>
              </a:ext>
            </a:extLst>
          </p:cNvPr>
          <p:cNvSpPr txBox="1"/>
          <p:nvPr/>
        </p:nvSpPr>
        <p:spPr>
          <a:xfrm>
            <a:off x="8852888" y="2814219"/>
            <a:ext cx="212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9B20B"/>
                </a:solidFill>
              </a:rPr>
              <a:t>Stratégie territoriale</a:t>
            </a:r>
          </a:p>
        </p:txBody>
      </p:sp>
      <p:pic>
        <p:nvPicPr>
          <p:cNvPr id="29" name="Graphique 28" descr="Groupe de personnes avec un remplissage uni">
            <a:extLst>
              <a:ext uri="{FF2B5EF4-FFF2-40B4-BE49-F238E27FC236}">
                <a16:creationId xmlns:a16="http://schemas.microsoft.com/office/drawing/2014/main" id="{B0F39045-D753-468E-A11D-89776AB4E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396" y="1285034"/>
            <a:ext cx="1217066" cy="1217066"/>
          </a:xfrm>
          <a:prstGeom prst="rect">
            <a:avLst/>
          </a:prstGeom>
        </p:spPr>
      </p:pic>
      <p:pic>
        <p:nvPicPr>
          <p:cNvPr id="30" name="Graphique 29" descr="Ville avec un remplissage uni">
            <a:extLst>
              <a:ext uri="{FF2B5EF4-FFF2-40B4-BE49-F238E27FC236}">
                <a16:creationId xmlns:a16="http://schemas.microsoft.com/office/drawing/2014/main" id="{115F564C-BCF0-4BD9-9F2B-2787BBA663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7979" y="1088110"/>
            <a:ext cx="1571933" cy="1571933"/>
          </a:xfrm>
          <a:prstGeom prst="rect">
            <a:avLst/>
          </a:prstGeom>
        </p:spPr>
      </p:pic>
      <p:pic>
        <p:nvPicPr>
          <p:cNvPr id="14" name="Graphique 13" descr="Flèche : droite avec un remplissage uni">
            <a:extLst>
              <a:ext uri="{FF2B5EF4-FFF2-40B4-BE49-F238E27FC236}">
                <a16:creationId xmlns:a16="http://schemas.microsoft.com/office/drawing/2014/main" id="{196E8F16-A6BE-476F-9337-EEF2C242C6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4992491" y="3125493"/>
            <a:ext cx="914400" cy="914400"/>
          </a:xfrm>
          <a:prstGeom prst="rect">
            <a:avLst/>
          </a:prstGeom>
        </p:spPr>
      </p:pic>
      <p:pic>
        <p:nvPicPr>
          <p:cNvPr id="15" name="Graphique 14" descr="Flèche : droite avec un remplissage uni">
            <a:extLst>
              <a:ext uri="{FF2B5EF4-FFF2-40B4-BE49-F238E27FC236}">
                <a16:creationId xmlns:a16="http://schemas.microsoft.com/office/drawing/2014/main" id="{8B016094-8FDD-4BA8-94B6-AD380787BD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9588984" y="3133053"/>
            <a:ext cx="914400" cy="914400"/>
          </a:xfrm>
          <a:prstGeom prst="rect">
            <a:avLst/>
          </a:prstGeom>
        </p:spPr>
      </p:pic>
      <p:graphicFrame>
        <p:nvGraphicFramePr>
          <p:cNvPr id="32" name="Tableau 5">
            <a:extLst>
              <a:ext uri="{FF2B5EF4-FFF2-40B4-BE49-F238E27FC236}">
                <a16:creationId xmlns:a16="http://schemas.microsoft.com/office/drawing/2014/main" id="{77939EDE-CB12-4945-AC1A-000E4C92B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013172"/>
              </p:ext>
            </p:extLst>
          </p:nvPr>
        </p:nvGraphicFramePr>
        <p:xfrm>
          <a:off x="8788177" y="4211512"/>
          <a:ext cx="2334329" cy="1469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329">
                  <a:extLst>
                    <a:ext uri="{9D8B030D-6E8A-4147-A177-3AD203B41FA5}">
                      <a16:colId xmlns:a16="http://schemas.microsoft.com/office/drawing/2014/main" val="1637690441"/>
                    </a:ext>
                  </a:extLst>
                </a:gridCol>
              </a:tblGrid>
              <a:tr h="27960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KIT : FICHES TECHNIQUES</a:t>
                      </a:r>
                    </a:p>
                  </a:txBody>
                  <a:tcPr marL="100584" marR="100584" marT="37785" marB="37785" anchor="ctr">
                    <a:solidFill>
                      <a:srgbClr val="F9B2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1612"/>
                  </a:ext>
                </a:extLst>
              </a:tr>
              <a:tr h="238016">
                <a:tc>
                  <a:txBody>
                    <a:bodyPr/>
                    <a:lstStyle/>
                    <a:p>
                      <a:pPr algn="ctr"/>
                      <a:r>
                        <a:rPr lang="fr-FR" sz="1050" b="1" i="1" dirty="0"/>
                        <a:t>Présentation OPLO</a:t>
                      </a:r>
                      <a:endParaRPr lang="fr-FR" sz="1050" b="1" dirty="0"/>
                    </a:p>
                  </a:txBody>
                  <a:tcPr marL="100584" marR="100584" marT="37785" marB="37785" anchor="ctr"/>
                </a:tc>
                <a:extLst>
                  <a:ext uri="{0D108BD9-81ED-4DB2-BD59-A6C34878D82A}">
                    <a16:rowId xmlns:a16="http://schemas.microsoft.com/office/drawing/2014/main" val="1418845292"/>
                  </a:ext>
                </a:extLst>
              </a:tr>
              <a:tr h="238016">
                <a:tc>
                  <a:txBody>
                    <a:bodyPr/>
                    <a:lstStyle/>
                    <a:p>
                      <a:pPr algn="ctr"/>
                      <a:r>
                        <a:rPr lang="fr-FR" sz="1050" b="1" i="1" dirty="0"/>
                        <a:t>Flyers et projets</a:t>
                      </a:r>
                      <a:endParaRPr lang="fr-FR" sz="1050" b="1" dirty="0"/>
                    </a:p>
                  </a:txBody>
                  <a:tcPr marL="100584" marR="100584" marT="37785" marB="37785" anchor="ctr"/>
                </a:tc>
                <a:extLst>
                  <a:ext uri="{0D108BD9-81ED-4DB2-BD59-A6C34878D82A}">
                    <a16:rowId xmlns:a16="http://schemas.microsoft.com/office/drawing/2014/main" val="1723240734"/>
                  </a:ext>
                </a:extLst>
              </a:tr>
              <a:tr h="238016">
                <a:tc>
                  <a:txBody>
                    <a:bodyPr/>
                    <a:lstStyle/>
                    <a:p>
                      <a:pPr algn="ctr"/>
                      <a:r>
                        <a:rPr lang="fr-FR" sz="1050" b="1" i="1" dirty="0"/>
                        <a:t>Offre de service </a:t>
                      </a:r>
                      <a:endParaRPr lang="fr-FR" sz="1050" b="1" dirty="0"/>
                    </a:p>
                  </a:txBody>
                  <a:tcPr marL="100584" marR="100584" marT="37785" marB="37785" anchor="ctr"/>
                </a:tc>
                <a:extLst>
                  <a:ext uri="{0D108BD9-81ED-4DB2-BD59-A6C34878D82A}">
                    <a16:rowId xmlns:a16="http://schemas.microsoft.com/office/drawing/2014/main" val="2514397759"/>
                  </a:ext>
                </a:extLst>
              </a:tr>
              <a:tr h="238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dirty="0"/>
                        <a:t>Catalogue de compétences</a:t>
                      </a:r>
                      <a:endParaRPr lang="fr-FR" sz="1050" b="1" dirty="0"/>
                    </a:p>
                  </a:txBody>
                  <a:tcPr marL="100584" marR="100584" marT="37785" marB="37785" anchor="ctr"/>
                </a:tc>
                <a:extLst>
                  <a:ext uri="{0D108BD9-81ED-4DB2-BD59-A6C34878D82A}">
                    <a16:rowId xmlns:a16="http://schemas.microsoft.com/office/drawing/2014/main" val="2171381881"/>
                  </a:ext>
                </a:extLst>
              </a:tr>
              <a:tr h="238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dirty="0"/>
                        <a:t>Ressources occitanes</a:t>
                      </a:r>
                      <a:endParaRPr lang="fr-FR" sz="1050" b="1" dirty="0"/>
                    </a:p>
                  </a:txBody>
                  <a:tcPr marL="100584" marR="100584" marT="37785" marB="37785" anchor="ctr"/>
                </a:tc>
                <a:extLst>
                  <a:ext uri="{0D108BD9-81ED-4DB2-BD59-A6C34878D82A}">
                    <a16:rowId xmlns:a16="http://schemas.microsoft.com/office/drawing/2014/main" val="3776105417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74CD5F5A-0B29-49C5-B9F5-39F11C48B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2464"/>
              </p:ext>
            </p:extLst>
          </p:nvPr>
        </p:nvGraphicFramePr>
        <p:xfrm>
          <a:off x="3679092" y="4243532"/>
          <a:ext cx="3650517" cy="255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517">
                  <a:extLst>
                    <a:ext uri="{9D8B030D-6E8A-4147-A177-3AD203B41FA5}">
                      <a16:colId xmlns:a16="http://schemas.microsoft.com/office/drawing/2014/main" val="1626785408"/>
                    </a:ext>
                  </a:extLst>
                </a:gridCol>
              </a:tblGrid>
              <a:tr h="267768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FFFFFF"/>
                          </a:solidFill>
                        </a:rPr>
                        <a:t>PACK : OUTILS &amp; VISUELS</a:t>
                      </a:r>
                    </a:p>
                  </a:txBody>
                  <a:tcPr marL="133877" marR="133877" marT="37785" marB="37785" anchor="ctr">
                    <a:solidFill>
                      <a:srgbClr val="F9B2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728363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algn="ctr"/>
                      <a:r>
                        <a:rPr lang="fr-FR" sz="1050" b="1" i="1" dirty="0"/>
                        <a:t>Collection « Apprendre l’occitan en formation initiale  » 1/4 -</a:t>
                      </a:r>
                      <a:r>
                        <a:rPr lang="fr-FR" sz="1050" b="1" dirty="0"/>
                        <a:t> L’occitan en primaire</a:t>
                      </a:r>
                    </a:p>
                  </a:txBody>
                  <a:tcPr marL="133877" marR="133877" marT="37785" marB="37785" anchor="ctr"/>
                </a:tc>
                <a:extLst>
                  <a:ext uri="{0D108BD9-81ED-4DB2-BD59-A6C34878D82A}">
                    <a16:rowId xmlns:a16="http://schemas.microsoft.com/office/drawing/2014/main" val="2031042708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algn="ctr"/>
                      <a:r>
                        <a:rPr lang="fr-FR" sz="1050" b="1" i="1" dirty="0"/>
                        <a:t>Collection « Apprendre l’occitan en formation initiale  » 2/4 - </a:t>
                      </a:r>
                      <a:r>
                        <a:rPr lang="fr-FR" sz="1050" b="1" dirty="0"/>
                        <a:t>L’occitan au collège</a:t>
                      </a:r>
                    </a:p>
                  </a:txBody>
                  <a:tcPr marL="133877" marR="133877" marT="37785" marB="37785" anchor="ctr"/>
                </a:tc>
                <a:extLst>
                  <a:ext uri="{0D108BD9-81ED-4DB2-BD59-A6C34878D82A}">
                    <a16:rowId xmlns:a16="http://schemas.microsoft.com/office/drawing/2014/main" val="3445990321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dirty="0"/>
                        <a:t>Collection « Apprendre l’occitan en formation initiale  » 3/4 - </a:t>
                      </a:r>
                      <a:r>
                        <a:rPr lang="fr-FR" sz="1050" b="1" dirty="0"/>
                        <a:t>L’occitan au lycée</a:t>
                      </a:r>
                    </a:p>
                  </a:txBody>
                  <a:tcPr marL="133877" marR="133877" marT="37785" marB="37785" anchor="ctr"/>
                </a:tc>
                <a:extLst>
                  <a:ext uri="{0D108BD9-81ED-4DB2-BD59-A6C34878D82A}">
                    <a16:rowId xmlns:a16="http://schemas.microsoft.com/office/drawing/2014/main" val="2985485692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dirty="0"/>
                        <a:t>Collection « Apprendre l’occitan en formation initiale  » 4/4 - </a:t>
                      </a:r>
                      <a:r>
                        <a:rPr lang="fr-FR" sz="1050" b="1" dirty="0"/>
                        <a:t>L’occitan à l’université</a:t>
                      </a:r>
                    </a:p>
                  </a:txBody>
                  <a:tcPr marL="133877" marR="133877" marT="37785" marB="37785" anchor="ctr"/>
                </a:tc>
                <a:extLst>
                  <a:ext uri="{0D108BD9-81ED-4DB2-BD59-A6C34878D82A}">
                    <a16:rowId xmlns:a16="http://schemas.microsoft.com/office/drawing/2014/main" val="2346919132"/>
                  </a:ext>
                </a:extLst>
              </a:tr>
              <a:tr h="214116">
                <a:tc>
                  <a:txBody>
                    <a:bodyPr/>
                    <a:lstStyle/>
                    <a:p>
                      <a:pPr algn="ctr"/>
                      <a:r>
                        <a:rPr lang="fr-FR" sz="1050" b="1" i="1" dirty="0"/>
                        <a:t>Exposition thématique</a:t>
                      </a:r>
                    </a:p>
                  </a:txBody>
                  <a:tcPr marL="133877" marR="133877" marT="37785" marB="37785" anchor="ctr"/>
                </a:tc>
                <a:extLst>
                  <a:ext uri="{0D108BD9-81ED-4DB2-BD59-A6C34878D82A}">
                    <a16:rowId xmlns:a16="http://schemas.microsoft.com/office/drawing/2014/main" val="1909793151"/>
                  </a:ext>
                </a:extLst>
              </a:tr>
              <a:tr h="214116">
                <a:tc>
                  <a:txBody>
                    <a:bodyPr/>
                    <a:lstStyle/>
                    <a:p>
                      <a:pPr algn="ctr"/>
                      <a:r>
                        <a:rPr lang="fr-FR" sz="1050" b="1" i="1" dirty="0"/>
                        <a:t>Campagne d’affichage déclinée sur différents supports</a:t>
                      </a:r>
                    </a:p>
                  </a:txBody>
                  <a:tcPr marL="133877" marR="133877" marT="37785" marB="37785" anchor="ctr"/>
                </a:tc>
                <a:extLst>
                  <a:ext uri="{0D108BD9-81ED-4DB2-BD59-A6C34878D82A}">
                    <a16:rowId xmlns:a16="http://schemas.microsoft.com/office/drawing/2014/main" val="3143514725"/>
                  </a:ext>
                </a:extLst>
              </a:tr>
              <a:tr h="214116">
                <a:tc>
                  <a:txBody>
                    <a:bodyPr/>
                    <a:lstStyle/>
                    <a:p>
                      <a:pPr algn="ctr"/>
                      <a:r>
                        <a:rPr lang="fr-FR" sz="1050" b="1" i="1" dirty="0"/>
                        <a:t>Mini-site </a:t>
                      </a:r>
                    </a:p>
                  </a:txBody>
                  <a:tcPr marL="133877" marR="133877" marT="37785" marB="37785" anchor="ctr"/>
                </a:tc>
                <a:extLst>
                  <a:ext uri="{0D108BD9-81ED-4DB2-BD59-A6C34878D82A}">
                    <a16:rowId xmlns:a16="http://schemas.microsoft.com/office/drawing/2014/main" val="1259516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208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2E679E2-2282-435C-B1EC-A8910D491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9A31C13-696E-426C-A778-8A33D6D368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7" t="18591" r="48332"/>
          <a:stretch/>
        </p:blipFill>
        <p:spPr>
          <a:xfrm>
            <a:off x="1" y="-8793"/>
            <a:ext cx="6096000" cy="68667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F3A595B-624E-4597-ADC8-B46531AC0305}"/>
              </a:ext>
            </a:extLst>
          </p:cNvPr>
          <p:cNvSpPr/>
          <p:nvPr/>
        </p:nvSpPr>
        <p:spPr>
          <a:xfrm>
            <a:off x="-14556" y="-8794"/>
            <a:ext cx="6110555" cy="6866794"/>
          </a:xfrm>
          <a:prstGeom prst="rect">
            <a:avLst/>
          </a:prstGeom>
          <a:solidFill>
            <a:srgbClr val="06A7B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D7AD8A9-4C12-4725-8379-C957557FC1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994" r="44949">
                        <a14:foregroundMark x1="15100" y1="32276" x2="15733" y2="33362"/>
                        <a14:foregroundMark x1="16400" y1="34622" x2="18500" y2="36533"/>
                        <a14:foregroundMark x1="16400" y1="49218" x2="15100" y2="60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57"/>
          <a:stretch/>
        </p:blipFill>
        <p:spPr>
          <a:xfrm>
            <a:off x="863948" y="-11864"/>
            <a:ext cx="4472054" cy="687094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733F343-5548-49A0-AA13-ED7A79758CE0}"/>
              </a:ext>
            </a:extLst>
          </p:cNvPr>
          <p:cNvSpPr txBox="1">
            <a:spLocks/>
          </p:cNvSpPr>
          <p:nvPr/>
        </p:nvSpPr>
        <p:spPr>
          <a:xfrm>
            <a:off x="6096000" y="533978"/>
            <a:ext cx="6096000" cy="5136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Los </a:t>
            </a:r>
            <a:r>
              <a:rPr lang="fr-FR" dirty="0" err="1">
                <a:solidFill>
                  <a:srgbClr val="06A7B0"/>
                </a:solidFill>
                <a:latin typeface="Avenir" panose="020B0503020203020204" pitchFamily="34" charset="0"/>
              </a:rPr>
              <a:t>enjòcs</a:t>
            </a: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 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FAB036"/>
                </a:solidFill>
                <a:latin typeface="Avenir" panose="020B0503020203020204" pitchFamily="34" charset="0"/>
              </a:rPr>
              <a:t>La </a:t>
            </a:r>
            <a:r>
              <a:rPr lang="fr-FR" dirty="0" err="1">
                <a:solidFill>
                  <a:srgbClr val="FAB036"/>
                </a:solidFill>
                <a:latin typeface="Avenir" panose="020B0503020203020204" pitchFamily="34" charset="0"/>
              </a:rPr>
              <a:t>campanha</a:t>
            </a:r>
            <a:endParaRPr lang="fr-FR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Los mots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4. </a:t>
            </a:r>
            <a:r>
              <a:rPr lang="fr-FR" dirty="0" err="1">
                <a:solidFill>
                  <a:srgbClr val="06A7B0"/>
                </a:solidFill>
                <a:latin typeface="Avenir" panose="020B0503020203020204" pitchFamily="34" charset="0"/>
              </a:rPr>
              <a:t>Calendièr</a:t>
            </a:r>
            <a:endParaRPr lang="fr-FR" dirty="0">
              <a:solidFill>
                <a:srgbClr val="06A7B0"/>
              </a:solidFill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47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199" y="120648"/>
            <a:ext cx="3320143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2. CAMPANHA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Metoda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Rapèl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#1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#2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8BDCEC4-AA33-4A8E-A6C1-BECF4C3D6B35}"/>
              </a:ext>
            </a:extLst>
          </p:cNvPr>
          <p:cNvGrpSpPr/>
          <p:nvPr/>
        </p:nvGrpSpPr>
        <p:grpSpPr>
          <a:xfrm>
            <a:off x="4543259" y="475457"/>
            <a:ext cx="2772229" cy="2772000"/>
            <a:chOff x="3648613" y="233717"/>
            <a:chExt cx="2772229" cy="2772000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82E3E35-EEC2-4F1C-BB3C-10E2AB385619}"/>
                </a:ext>
              </a:extLst>
            </p:cNvPr>
            <p:cNvSpPr/>
            <p:nvPr/>
          </p:nvSpPr>
          <p:spPr>
            <a:xfrm>
              <a:off x="3648613" y="233717"/>
              <a:ext cx="2772229" cy="2772000"/>
            </a:xfrm>
            <a:prstGeom prst="ellipse">
              <a:avLst/>
            </a:prstGeom>
            <a:solidFill>
              <a:srgbClr val="FAB03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venir" panose="020B0503020203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8A4901D-042A-4018-AF21-ABD302159FBD}"/>
                </a:ext>
              </a:extLst>
            </p:cNvPr>
            <p:cNvSpPr txBox="1"/>
            <p:nvPr/>
          </p:nvSpPr>
          <p:spPr>
            <a:xfrm>
              <a:off x="3884745" y="354092"/>
              <a:ext cx="2324003" cy="2277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600" i="0" u="none" strike="noStrike" cap="none" normalizeH="0" baseline="0" dirty="0">
                  <a:ln>
                    <a:noFill/>
                  </a:ln>
                  <a:solidFill>
                    <a:srgbClr val="06A7B0"/>
                  </a:solidFill>
                  <a:effectLst/>
                  <a:latin typeface="AdamGorry-Inline" panose="020F0702020204020204" pitchFamily="34" charset="0"/>
                </a:rPr>
                <a:t>1</a:t>
              </a:r>
              <a:r>
                <a:rPr kumimoji="0" lang="fr-FR" altLang="fr-FR" sz="5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CONCERTATION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Gouvernance interne, partenaires, acteurs associatifs et institutionnels</a:t>
              </a:r>
              <a:endParaRPr kumimoji="0" lang="fr-FR" altLang="fr-FR" sz="1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6F25497-9499-4E4F-85A0-9ECC9BA4E42F}"/>
              </a:ext>
            </a:extLst>
          </p:cNvPr>
          <p:cNvGrpSpPr/>
          <p:nvPr/>
        </p:nvGrpSpPr>
        <p:grpSpPr>
          <a:xfrm>
            <a:off x="8531431" y="1856331"/>
            <a:ext cx="2772229" cy="2782251"/>
            <a:chOff x="3648613" y="223466"/>
            <a:chExt cx="2772229" cy="2782251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A99FFA5-3E0C-4D09-B978-64E547E78444}"/>
                </a:ext>
              </a:extLst>
            </p:cNvPr>
            <p:cNvSpPr/>
            <p:nvPr/>
          </p:nvSpPr>
          <p:spPr>
            <a:xfrm>
              <a:off x="3648613" y="233717"/>
              <a:ext cx="2772229" cy="2772000"/>
            </a:xfrm>
            <a:prstGeom prst="ellipse">
              <a:avLst/>
            </a:prstGeom>
            <a:solidFill>
              <a:srgbClr val="FAB03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venir" panose="020B050302020302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0AC2425-C0F3-482B-BB67-4DBA07FB860F}"/>
                </a:ext>
              </a:extLst>
            </p:cNvPr>
            <p:cNvSpPr txBox="1"/>
            <p:nvPr/>
          </p:nvSpPr>
          <p:spPr>
            <a:xfrm>
              <a:off x="3754031" y="223466"/>
              <a:ext cx="2556403" cy="23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600" i="0" u="none" strike="noStrike" cap="none" normalizeH="0" baseline="0" dirty="0">
                  <a:ln>
                    <a:noFill/>
                  </a:ln>
                  <a:solidFill>
                    <a:srgbClr val="06A7B0"/>
                  </a:solidFill>
                  <a:effectLst/>
                  <a:latin typeface="AdamGorry-Inline" panose="020F0702020204020204" pitchFamily="34" charset="0"/>
                </a:rPr>
                <a:t>2</a:t>
              </a:r>
              <a:r>
                <a:rPr kumimoji="0" lang="fr-FR" altLang="fr-FR" sz="5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20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VALIDATION</a:t>
              </a:r>
              <a:r>
                <a:rPr kumimoji="0" lang="fr-FR" altLang="fr-F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 DES TUTELLES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Région Nouvelle-Aquitaine, Région Occitanie, Rectorats, DRAC</a:t>
              </a:r>
              <a:endParaRPr kumimoji="0" lang="fr-FR" altLang="fr-FR" sz="1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F9354F7-60C6-48B4-B849-094D3CEF48CC}"/>
              </a:ext>
            </a:extLst>
          </p:cNvPr>
          <p:cNvGrpSpPr/>
          <p:nvPr/>
        </p:nvGrpSpPr>
        <p:grpSpPr>
          <a:xfrm>
            <a:off x="5633565" y="3669336"/>
            <a:ext cx="2772229" cy="2777237"/>
            <a:chOff x="3648613" y="228480"/>
            <a:chExt cx="2772229" cy="277723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851BBD8-036E-4C1D-BA16-4E38647841F0}"/>
                </a:ext>
              </a:extLst>
            </p:cNvPr>
            <p:cNvSpPr/>
            <p:nvPr/>
          </p:nvSpPr>
          <p:spPr>
            <a:xfrm>
              <a:off x="3648613" y="233717"/>
              <a:ext cx="2772229" cy="2772000"/>
            </a:xfrm>
            <a:prstGeom prst="ellipse">
              <a:avLst/>
            </a:prstGeom>
            <a:solidFill>
              <a:srgbClr val="FAB03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venir" panose="020B0503020203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5CB7AB6-FC01-4CEA-B4DF-70C52BB54755}"/>
                </a:ext>
              </a:extLst>
            </p:cNvPr>
            <p:cNvSpPr txBox="1"/>
            <p:nvPr/>
          </p:nvSpPr>
          <p:spPr>
            <a:xfrm>
              <a:off x="3739539" y="228480"/>
              <a:ext cx="2564930" cy="2462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600" i="0" u="none" strike="noStrike" cap="none" normalizeH="0" baseline="0" dirty="0">
                  <a:ln>
                    <a:noFill/>
                  </a:ln>
                  <a:solidFill>
                    <a:srgbClr val="06A7B0"/>
                  </a:solidFill>
                  <a:effectLst/>
                  <a:latin typeface="AdamGorry-Inline" panose="020F0702020204020204" pitchFamily="34" charset="0"/>
                </a:rPr>
                <a:t>3</a:t>
              </a:r>
              <a:endParaRPr kumimoji="0" lang="fr-FR" altLang="fr-FR" sz="5400" b="1" i="0" u="none" strike="noStrike" cap="none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20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APPROCHE DES TERRITOIRES-CIBLES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Offre de services, campagne de communication</a:t>
              </a:r>
              <a:endParaRPr lang="fr-FR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Ellipse 21">
            <a:extLst>
              <a:ext uri="{FF2B5EF4-FFF2-40B4-BE49-F238E27FC236}">
                <a16:creationId xmlns:a16="http://schemas.microsoft.com/office/drawing/2014/main" id="{6F1DF7B4-F7CF-4016-9339-F745EF905D9F}"/>
              </a:ext>
            </a:extLst>
          </p:cNvPr>
          <p:cNvSpPr/>
          <p:nvPr/>
        </p:nvSpPr>
        <p:spPr>
          <a:xfrm>
            <a:off x="8380347" y="1727201"/>
            <a:ext cx="3069077" cy="2911382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72C4C1D-D1A0-4E54-8487-3B693529E6A5}"/>
              </a:ext>
            </a:extLst>
          </p:cNvPr>
          <p:cNvSpPr/>
          <p:nvPr/>
        </p:nvSpPr>
        <p:spPr>
          <a:xfrm>
            <a:off x="5568855" y="3553984"/>
            <a:ext cx="3069077" cy="2911382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647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199" y="120648"/>
            <a:ext cx="3320143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2. CAMPANHA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Metoda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Rapèl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#1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#2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8BDCEC4-AA33-4A8E-A6C1-BECF4C3D6B35}"/>
              </a:ext>
            </a:extLst>
          </p:cNvPr>
          <p:cNvGrpSpPr/>
          <p:nvPr/>
        </p:nvGrpSpPr>
        <p:grpSpPr>
          <a:xfrm>
            <a:off x="4543259" y="475457"/>
            <a:ext cx="2772229" cy="2772000"/>
            <a:chOff x="3648613" y="233717"/>
            <a:chExt cx="2772229" cy="2772000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82E3E35-EEC2-4F1C-BB3C-10E2AB385619}"/>
                </a:ext>
              </a:extLst>
            </p:cNvPr>
            <p:cNvSpPr/>
            <p:nvPr/>
          </p:nvSpPr>
          <p:spPr>
            <a:xfrm>
              <a:off x="3648613" y="233717"/>
              <a:ext cx="2772229" cy="2772000"/>
            </a:xfrm>
            <a:prstGeom prst="ellipse">
              <a:avLst/>
            </a:prstGeom>
            <a:solidFill>
              <a:srgbClr val="FAB03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venir" panose="020B0503020203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8A4901D-042A-4018-AF21-ABD302159FBD}"/>
                </a:ext>
              </a:extLst>
            </p:cNvPr>
            <p:cNvSpPr txBox="1"/>
            <p:nvPr/>
          </p:nvSpPr>
          <p:spPr>
            <a:xfrm>
              <a:off x="3884745" y="354092"/>
              <a:ext cx="2324003" cy="2277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600" i="0" u="none" strike="noStrike" cap="none" normalizeH="0" baseline="0" dirty="0">
                  <a:ln>
                    <a:noFill/>
                  </a:ln>
                  <a:solidFill>
                    <a:srgbClr val="06A7B0"/>
                  </a:solidFill>
                  <a:effectLst/>
                  <a:latin typeface="AdamGorry-Inline" panose="020F0702020204020204" pitchFamily="34" charset="0"/>
                </a:rPr>
                <a:t>1</a:t>
              </a:r>
              <a:r>
                <a:rPr kumimoji="0" lang="fr-FR" altLang="fr-FR" sz="5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CONCERTATION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Gouvernance interne, partenaires, acteurs associatifs et institutionnels</a:t>
              </a:r>
              <a:endParaRPr kumimoji="0" lang="fr-FR" altLang="fr-FR" sz="1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6F25497-9499-4E4F-85A0-9ECC9BA4E42F}"/>
              </a:ext>
            </a:extLst>
          </p:cNvPr>
          <p:cNvGrpSpPr/>
          <p:nvPr/>
        </p:nvGrpSpPr>
        <p:grpSpPr>
          <a:xfrm>
            <a:off x="8531431" y="1856331"/>
            <a:ext cx="2772229" cy="2782251"/>
            <a:chOff x="3648613" y="223466"/>
            <a:chExt cx="2772229" cy="2782251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A99FFA5-3E0C-4D09-B978-64E547E78444}"/>
                </a:ext>
              </a:extLst>
            </p:cNvPr>
            <p:cNvSpPr/>
            <p:nvPr/>
          </p:nvSpPr>
          <p:spPr>
            <a:xfrm>
              <a:off x="3648613" y="233717"/>
              <a:ext cx="2772229" cy="2772000"/>
            </a:xfrm>
            <a:prstGeom prst="ellipse">
              <a:avLst/>
            </a:prstGeom>
            <a:solidFill>
              <a:srgbClr val="FAB03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venir" panose="020B050302020302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0AC2425-C0F3-482B-BB67-4DBA07FB860F}"/>
                </a:ext>
              </a:extLst>
            </p:cNvPr>
            <p:cNvSpPr txBox="1"/>
            <p:nvPr/>
          </p:nvSpPr>
          <p:spPr>
            <a:xfrm>
              <a:off x="3754031" y="223466"/>
              <a:ext cx="2556403" cy="23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600" i="0" u="none" strike="noStrike" cap="none" normalizeH="0" baseline="0" dirty="0">
                  <a:ln>
                    <a:noFill/>
                  </a:ln>
                  <a:solidFill>
                    <a:srgbClr val="06A7B0"/>
                  </a:solidFill>
                  <a:effectLst/>
                  <a:latin typeface="AdamGorry-Inline" panose="020F0702020204020204" pitchFamily="34" charset="0"/>
                </a:rPr>
                <a:t>2</a:t>
              </a:r>
              <a:r>
                <a:rPr kumimoji="0" lang="fr-FR" altLang="fr-FR" sz="5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20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VALIDATION</a:t>
              </a:r>
              <a:r>
                <a:rPr kumimoji="0" lang="fr-FR" altLang="fr-F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 DES TUTELLES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Région Nouvelle-Aquitaine, Région Occitanie, Rectorats, DRAC</a:t>
              </a:r>
              <a:endParaRPr kumimoji="0" lang="fr-FR" altLang="fr-FR" sz="1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F9354F7-60C6-48B4-B849-094D3CEF48CC}"/>
              </a:ext>
            </a:extLst>
          </p:cNvPr>
          <p:cNvGrpSpPr/>
          <p:nvPr/>
        </p:nvGrpSpPr>
        <p:grpSpPr>
          <a:xfrm>
            <a:off x="5633565" y="3669336"/>
            <a:ext cx="2772229" cy="2777237"/>
            <a:chOff x="3648613" y="228480"/>
            <a:chExt cx="2772229" cy="277723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851BBD8-036E-4C1D-BA16-4E38647841F0}"/>
                </a:ext>
              </a:extLst>
            </p:cNvPr>
            <p:cNvSpPr/>
            <p:nvPr/>
          </p:nvSpPr>
          <p:spPr>
            <a:xfrm>
              <a:off x="3648613" y="233717"/>
              <a:ext cx="2772229" cy="2772000"/>
            </a:xfrm>
            <a:prstGeom prst="ellipse">
              <a:avLst/>
            </a:prstGeom>
            <a:solidFill>
              <a:srgbClr val="FAB03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venir" panose="020B0503020203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5CB7AB6-FC01-4CEA-B4DF-70C52BB54755}"/>
                </a:ext>
              </a:extLst>
            </p:cNvPr>
            <p:cNvSpPr txBox="1"/>
            <p:nvPr/>
          </p:nvSpPr>
          <p:spPr>
            <a:xfrm>
              <a:off x="3739539" y="228480"/>
              <a:ext cx="2564930" cy="2462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600" i="0" u="none" strike="noStrike" cap="none" normalizeH="0" baseline="0" dirty="0">
                  <a:ln>
                    <a:noFill/>
                  </a:ln>
                  <a:solidFill>
                    <a:srgbClr val="06A7B0"/>
                  </a:solidFill>
                  <a:effectLst/>
                  <a:latin typeface="AdamGorry-Inline" panose="020F0702020204020204" pitchFamily="34" charset="0"/>
                </a:rPr>
                <a:t>3</a:t>
              </a:r>
              <a:endParaRPr kumimoji="0" lang="fr-FR" altLang="fr-FR" sz="5400" b="1" i="0" u="none" strike="noStrike" cap="none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20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APPROCHE DES TERRITOIRES-CIBLES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Offre de services, campagne de communication</a:t>
              </a:r>
              <a:endParaRPr lang="fr-FR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572C4C1D-D1A0-4E54-8487-3B693529E6A5}"/>
              </a:ext>
            </a:extLst>
          </p:cNvPr>
          <p:cNvSpPr/>
          <p:nvPr/>
        </p:nvSpPr>
        <p:spPr>
          <a:xfrm>
            <a:off x="5568855" y="3553984"/>
            <a:ext cx="3069077" cy="2911382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296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199" y="120648"/>
            <a:ext cx="3320143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2. CAMPANHA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Metoda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Rapèl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#1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#2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8BDCEC4-AA33-4A8E-A6C1-BECF4C3D6B35}"/>
              </a:ext>
            </a:extLst>
          </p:cNvPr>
          <p:cNvGrpSpPr/>
          <p:nvPr/>
        </p:nvGrpSpPr>
        <p:grpSpPr>
          <a:xfrm>
            <a:off x="4543259" y="475457"/>
            <a:ext cx="2772229" cy="2772000"/>
            <a:chOff x="3648613" y="233717"/>
            <a:chExt cx="2772229" cy="2772000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82E3E35-EEC2-4F1C-BB3C-10E2AB385619}"/>
                </a:ext>
              </a:extLst>
            </p:cNvPr>
            <p:cNvSpPr/>
            <p:nvPr/>
          </p:nvSpPr>
          <p:spPr>
            <a:xfrm>
              <a:off x="3648613" y="233717"/>
              <a:ext cx="2772229" cy="2772000"/>
            </a:xfrm>
            <a:prstGeom prst="ellipse">
              <a:avLst/>
            </a:prstGeom>
            <a:solidFill>
              <a:srgbClr val="FAB03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venir" panose="020B0503020203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8A4901D-042A-4018-AF21-ABD302159FBD}"/>
                </a:ext>
              </a:extLst>
            </p:cNvPr>
            <p:cNvSpPr txBox="1"/>
            <p:nvPr/>
          </p:nvSpPr>
          <p:spPr>
            <a:xfrm>
              <a:off x="3884745" y="354092"/>
              <a:ext cx="2324003" cy="2277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600" i="0" u="none" strike="noStrike" cap="none" normalizeH="0" baseline="0" dirty="0">
                  <a:ln>
                    <a:noFill/>
                  </a:ln>
                  <a:solidFill>
                    <a:srgbClr val="06A7B0"/>
                  </a:solidFill>
                  <a:effectLst/>
                  <a:latin typeface="AdamGorry-Inline" panose="020F0702020204020204" pitchFamily="34" charset="0"/>
                </a:rPr>
                <a:t>1</a:t>
              </a:r>
              <a:r>
                <a:rPr kumimoji="0" lang="fr-FR" altLang="fr-FR" sz="5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CONCERTATION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Gouvernance interne, partenaires, acteurs associatifs et institutionnels</a:t>
              </a:r>
              <a:endParaRPr kumimoji="0" lang="fr-FR" altLang="fr-FR" sz="1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6F25497-9499-4E4F-85A0-9ECC9BA4E42F}"/>
              </a:ext>
            </a:extLst>
          </p:cNvPr>
          <p:cNvGrpSpPr/>
          <p:nvPr/>
        </p:nvGrpSpPr>
        <p:grpSpPr>
          <a:xfrm>
            <a:off x="8531431" y="1856331"/>
            <a:ext cx="2772229" cy="2782251"/>
            <a:chOff x="3648613" y="223466"/>
            <a:chExt cx="2772229" cy="2782251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A99FFA5-3E0C-4D09-B978-64E547E78444}"/>
                </a:ext>
              </a:extLst>
            </p:cNvPr>
            <p:cNvSpPr/>
            <p:nvPr/>
          </p:nvSpPr>
          <p:spPr>
            <a:xfrm>
              <a:off x="3648613" y="233717"/>
              <a:ext cx="2772229" cy="2772000"/>
            </a:xfrm>
            <a:prstGeom prst="ellipse">
              <a:avLst/>
            </a:prstGeom>
            <a:solidFill>
              <a:srgbClr val="FAB03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venir" panose="020B050302020302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0AC2425-C0F3-482B-BB67-4DBA07FB860F}"/>
                </a:ext>
              </a:extLst>
            </p:cNvPr>
            <p:cNvSpPr txBox="1"/>
            <p:nvPr/>
          </p:nvSpPr>
          <p:spPr>
            <a:xfrm>
              <a:off x="3754031" y="223466"/>
              <a:ext cx="2556403" cy="23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600" i="0" u="none" strike="noStrike" cap="none" normalizeH="0" baseline="0" dirty="0">
                  <a:ln>
                    <a:noFill/>
                  </a:ln>
                  <a:solidFill>
                    <a:srgbClr val="06A7B0"/>
                  </a:solidFill>
                  <a:effectLst/>
                  <a:latin typeface="AdamGorry-Inline" panose="020F0702020204020204" pitchFamily="34" charset="0"/>
                </a:rPr>
                <a:t>2</a:t>
              </a:r>
              <a:r>
                <a:rPr kumimoji="0" lang="fr-FR" altLang="fr-FR" sz="5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20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VALIDATION</a:t>
              </a:r>
              <a:r>
                <a:rPr kumimoji="0" lang="fr-FR" altLang="fr-F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 DES TUTELLES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Région Nouvelle-Aquitaine, Région Occitanie, Rectorats, DRAC</a:t>
              </a:r>
              <a:endParaRPr kumimoji="0" lang="fr-FR" altLang="fr-FR" sz="1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F9354F7-60C6-48B4-B849-094D3CEF48CC}"/>
              </a:ext>
            </a:extLst>
          </p:cNvPr>
          <p:cNvGrpSpPr/>
          <p:nvPr/>
        </p:nvGrpSpPr>
        <p:grpSpPr>
          <a:xfrm>
            <a:off x="5633565" y="3669336"/>
            <a:ext cx="2772229" cy="2777237"/>
            <a:chOff x="3648613" y="228480"/>
            <a:chExt cx="2772229" cy="277723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851BBD8-036E-4C1D-BA16-4E38647841F0}"/>
                </a:ext>
              </a:extLst>
            </p:cNvPr>
            <p:cNvSpPr/>
            <p:nvPr/>
          </p:nvSpPr>
          <p:spPr>
            <a:xfrm>
              <a:off x="3648613" y="233717"/>
              <a:ext cx="2772229" cy="2772000"/>
            </a:xfrm>
            <a:prstGeom prst="ellipse">
              <a:avLst/>
            </a:prstGeom>
            <a:solidFill>
              <a:srgbClr val="FAB03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venir" panose="020B0503020203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5CB7AB6-FC01-4CEA-B4DF-70C52BB54755}"/>
                </a:ext>
              </a:extLst>
            </p:cNvPr>
            <p:cNvSpPr txBox="1"/>
            <p:nvPr/>
          </p:nvSpPr>
          <p:spPr>
            <a:xfrm>
              <a:off x="3739539" y="228480"/>
              <a:ext cx="2564930" cy="2462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6600" i="0" u="none" strike="noStrike" cap="none" normalizeH="0" baseline="0" dirty="0">
                  <a:ln>
                    <a:noFill/>
                  </a:ln>
                  <a:solidFill>
                    <a:srgbClr val="06A7B0"/>
                  </a:solidFill>
                  <a:effectLst/>
                  <a:latin typeface="AdamGorry-Inline" panose="020F0702020204020204" pitchFamily="34" charset="0"/>
                </a:rPr>
                <a:t>3</a:t>
              </a:r>
              <a:endParaRPr kumimoji="0" lang="fr-FR" altLang="fr-FR" sz="5400" b="1" i="0" u="none" strike="noStrike" cap="none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20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APPROCHE DES TERRITOIRES-CIBLES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Offre de services, campagne de communication</a:t>
              </a:r>
              <a:endParaRPr lang="fr-FR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83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0C9EA6E-F866-4798-8E56-F19A939E9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7" t="18591"/>
          <a:stretch/>
        </p:blipFill>
        <p:spPr>
          <a:xfrm>
            <a:off x="0" y="-8793"/>
            <a:ext cx="12192000" cy="68667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33ACFD-FE51-411E-82A1-A596CF4751E3}"/>
              </a:ext>
            </a:extLst>
          </p:cNvPr>
          <p:cNvSpPr/>
          <p:nvPr/>
        </p:nvSpPr>
        <p:spPr>
          <a:xfrm>
            <a:off x="0" y="-17584"/>
            <a:ext cx="12192000" cy="6875584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F1B04DD-CC0B-4830-9EC0-9AEE5E4930C0}"/>
              </a:ext>
            </a:extLst>
          </p:cNvPr>
          <p:cNvSpPr txBox="1">
            <a:spLocks/>
          </p:cNvSpPr>
          <p:nvPr/>
        </p:nvSpPr>
        <p:spPr>
          <a:xfrm>
            <a:off x="6096000" y="533978"/>
            <a:ext cx="6096000" cy="5136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chemeClr val="bg1"/>
                </a:solidFill>
                <a:latin typeface="Avenir" panose="020B0503020203020204" pitchFamily="34" charset="0"/>
              </a:rPr>
              <a:t>Los </a:t>
            </a:r>
            <a:r>
              <a:rPr lang="fr-FR" dirty="0" err="1">
                <a:solidFill>
                  <a:schemeClr val="bg1"/>
                </a:solidFill>
                <a:latin typeface="Avenir" panose="020B0503020203020204" pitchFamily="34" charset="0"/>
              </a:rPr>
              <a:t>enjòcs</a:t>
            </a:r>
            <a:r>
              <a:rPr lang="fr-FR" dirty="0">
                <a:solidFill>
                  <a:schemeClr val="bg1"/>
                </a:solidFill>
                <a:latin typeface="Avenir" panose="020B0503020203020204" pitchFamily="34" charset="0"/>
              </a:rPr>
              <a:t> 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chemeClr val="bg1"/>
                </a:solidFill>
                <a:latin typeface="Avenir" panose="020B0503020203020204" pitchFamily="34" charset="0"/>
              </a:rPr>
              <a:t>La </a:t>
            </a:r>
            <a:r>
              <a:rPr lang="fr-FR" dirty="0" err="1">
                <a:solidFill>
                  <a:schemeClr val="bg1"/>
                </a:solidFill>
                <a:latin typeface="Avenir" panose="020B0503020203020204" pitchFamily="34" charset="0"/>
              </a:rPr>
              <a:t>campanha</a:t>
            </a:r>
            <a:endParaRPr lang="fr-FR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chemeClr val="bg1"/>
                </a:solidFill>
                <a:latin typeface="Avenir" panose="020B0503020203020204" pitchFamily="34" charset="0"/>
              </a:rPr>
              <a:t>Los mots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chemeClr val="bg1"/>
                </a:solidFill>
                <a:latin typeface="Avenir" panose="020B0503020203020204" pitchFamily="34" charset="0"/>
              </a:rPr>
              <a:t>4. </a:t>
            </a:r>
            <a:r>
              <a:rPr lang="fr-FR" dirty="0" err="1">
                <a:solidFill>
                  <a:schemeClr val="bg1"/>
                </a:solidFill>
                <a:latin typeface="Avenir" panose="020B0503020203020204" pitchFamily="34" charset="0"/>
              </a:rPr>
              <a:t>Calendièr</a:t>
            </a:r>
            <a:endParaRPr lang="fr-FR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551B88-B69B-49C7-8FAD-A1FA45A0AB9F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47132" y="4990189"/>
            <a:ext cx="744868" cy="13615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EB8A3E-D8FB-4209-A6BF-03367B1CB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186" y="1843325"/>
            <a:ext cx="3096715" cy="34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75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199" y="120648"/>
            <a:ext cx="3320143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2. CAMPANHA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Metoda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Rapèl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#1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#2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3ACCB45-1EB5-4A26-AB03-E7F2BDE80606}"/>
              </a:ext>
            </a:extLst>
          </p:cNvPr>
          <p:cNvSpPr txBox="1"/>
          <p:nvPr/>
        </p:nvSpPr>
        <p:spPr>
          <a:xfrm>
            <a:off x="4881391" y="2032821"/>
            <a:ext cx="66411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u="none" strike="noStrike" baseline="0" dirty="0">
                <a:solidFill>
                  <a:srgbClr val="000000"/>
                </a:solidFill>
                <a:latin typeface="AAAAAE+Calibri"/>
              </a:rPr>
              <a:t>Cible jeune prioritaire</a:t>
            </a:r>
          </a:p>
          <a:p>
            <a:endParaRPr lang="fr-FR" sz="2400" dirty="0">
              <a:solidFill>
                <a:srgbClr val="000000"/>
              </a:solidFill>
              <a:latin typeface="AAAAAE+Calibri"/>
            </a:endParaRPr>
          </a:p>
          <a:p>
            <a:r>
              <a:rPr lang="fr-FR" sz="2400" b="0" i="0" u="none" strike="noStrike" baseline="0" dirty="0">
                <a:solidFill>
                  <a:srgbClr val="000000"/>
                </a:solidFill>
                <a:latin typeface="AAAAAE+Calibri"/>
              </a:rPr>
              <a:t>Objectifs : interpeller, donner envie de découvrir et d'apprendre la langue</a:t>
            </a:r>
          </a:p>
          <a:p>
            <a:endParaRPr lang="fr-FR" sz="2400" dirty="0">
              <a:solidFill>
                <a:srgbClr val="000000"/>
              </a:solidFill>
              <a:latin typeface="AAAAAE+Calibri"/>
            </a:endParaRPr>
          </a:p>
          <a:p>
            <a:r>
              <a:rPr lang="fr-FR" sz="2400" b="1" i="0" u="none" strike="noStrike" baseline="0" dirty="0">
                <a:solidFill>
                  <a:srgbClr val="000000"/>
                </a:solidFill>
                <a:latin typeface="AAAAAH+Calibri-Bold"/>
              </a:rPr>
              <a:t>Déclinaison du concept sur la stratégie territoriale [ciblage acteurs publics]</a:t>
            </a:r>
            <a:endParaRPr lang="fr-FR" sz="24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41DFACD-6C19-4B41-9C67-C7C9C556160C}"/>
              </a:ext>
            </a:extLst>
          </p:cNvPr>
          <p:cNvSpPr txBox="1"/>
          <p:nvPr/>
        </p:nvSpPr>
        <p:spPr>
          <a:xfrm>
            <a:off x="3509445" y="510573"/>
            <a:ext cx="2325298" cy="769441"/>
          </a:xfrm>
          <a:prstGeom prst="rect">
            <a:avLst/>
          </a:prstGeom>
          <a:solidFill>
            <a:srgbClr val="F9B20B"/>
          </a:solidFill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AAAAA B+ Bree"/>
              </a:rPr>
              <a:t>RAPPELS</a:t>
            </a:r>
            <a:endParaRPr lang="fr-FR" sz="4400" dirty="0">
              <a:solidFill>
                <a:srgbClr val="06A7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99072AF-8142-440D-8704-428FD72EE684}"/>
              </a:ext>
            </a:extLst>
          </p:cNvPr>
          <p:cNvSpPr txBox="1"/>
          <p:nvPr/>
        </p:nvSpPr>
        <p:spPr>
          <a:xfrm>
            <a:off x="5724712" y="387461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b="1" dirty="0">
                <a:solidFill>
                  <a:srgbClr val="06A7B0"/>
                </a:solidFill>
                <a:latin typeface="AAAAA B+ Bree"/>
              </a:rPr>
              <a:t>Style de vie</a:t>
            </a:r>
            <a:endParaRPr lang="fr-FR" sz="6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4D349E-E1B0-4D67-AAED-E8BF1F5FDF19}"/>
              </a:ext>
            </a:extLst>
          </p:cNvPr>
          <p:cNvSpPr txBox="1"/>
          <p:nvPr/>
        </p:nvSpPr>
        <p:spPr>
          <a:xfrm>
            <a:off x="3509445" y="510573"/>
            <a:ext cx="1958195" cy="769441"/>
          </a:xfrm>
          <a:prstGeom prst="rect">
            <a:avLst/>
          </a:prstGeom>
          <a:solidFill>
            <a:srgbClr val="F9B20B"/>
          </a:solidFill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AAAAA B+ Bree"/>
              </a:rPr>
              <a:t>AXE #</a:t>
            </a:r>
            <a:r>
              <a:rPr lang="fr-FR" sz="4400" b="1" dirty="0">
                <a:solidFill>
                  <a:srgbClr val="06A7B0"/>
                </a:solidFill>
                <a:latin typeface="AAAAA B+ Bree"/>
              </a:rPr>
              <a:t>1</a:t>
            </a:r>
            <a:endParaRPr lang="fr-FR" sz="4400" dirty="0">
              <a:solidFill>
                <a:srgbClr val="06A7B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41616DE-8A7E-473B-9E44-BC95286B15DC}"/>
              </a:ext>
            </a:extLst>
          </p:cNvPr>
          <p:cNvSpPr txBox="1"/>
          <p:nvPr/>
        </p:nvSpPr>
        <p:spPr>
          <a:xfrm>
            <a:off x="5467640" y="2784497"/>
            <a:ext cx="61717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06A7B0"/>
                </a:solidFill>
                <a:latin typeface="AAAAAH+Calibri-Bold"/>
              </a:rPr>
              <a:t>Concept : </a:t>
            </a:r>
          </a:p>
          <a:p>
            <a:pPr marL="800100" lvl="1" indent="-342900">
              <a:buFont typeface="Symbol" panose="05050102010706020507" pitchFamily="18" charset="2"/>
              <a:buChar char=""/>
            </a:pPr>
            <a:r>
              <a:rPr lang="fr-FR" sz="2400" b="1" i="0" u="none" strike="noStrike" baseline="0" dirty="0">
                <a:solidFill>
                  <a:srgbClr val="F9B20B"/>
                </a:solidFill>
                <a:latin typeface="AAAAAH+Calibri-Bold"/>
              </a:rPr>
              <a:t>Jouer sur des définitions apposées sur des visuels de jeunes dans leur quotidien d’ado</a:t>
            </a:r>
          </a:p>
          <a:p>
            <a:pPr marL="800100" lvl="1" indent="-342900">
              <a:buFont typeface="Symbol" panose="05050102010706020507" pitchFamily="18" charset="2"/>
              <a:buChar char=""/>
            </a:pPr>
            <a:r>
              <a:rPr lang="fr-FR" sz="2400" b="1" dirty="0">
                <a:solidFill>
                  <a:srgbClr val="F9B20B"/>
                </a:solidFill>
                <a:latin typeface="AAAAAH+Calibri-Bold"/>
              </a:rPr>
              <a:t>C</a:t>
            </a:r>
            <a:r>
              <a:rPr lang="fr-FR" sz="2400" b="1" i="0" u="none" strike="noStrike" baseline="0" dirty="0">
                <a:solidFill>
                  <a:srgbClr val="F9B20B"/>
                </a:solidFill>
                <a:latin typeface="AAAAAH+Calibri-Bold"/>
              </a:rPr>
              <a:t>réer un décalage connivent</a:t>
            </a:r>
          </a:p>
          <a:p>
            <a:pPr marL="800100" lvl="1" indent="-342900">
              <a:buFont typeface="Symbol" panose="05050102010706020507" pitchFamily="18" charset="2"/>
              <a:buChar char=""/>
            </a:pPr>
            <a:r>
              <a:rPr lang="fr-FR" sz="2400" b="1" i="0" u="none" strike="noStrike" baseline="0" dirty="0">
                <a:solidFill>
                  <a:srgbClr val="F9B20B"/>
                </a:solidFill>
                <a:latin typeface="AAAAAH+Calibri-Bold"/>
              </a:rPr>
              <a:t>Bien plus qu'une langue, un style de vie </a:t>
            </a:r>
            <a:endParaRPr lang="fr-FR" sz="2400" dirty="0">
              <a:solidFill>
                <a:srgbClr val="F9B20B"/>
              </a:solidFill>
            </a:endParaRPr>
          </a:p>
        </p:txBody>
      </p:sp>
      <p:pic>
        <p:nvPicPr>
          <p:cNvPr id="12" name="Graphique 11" descr="Flèche : incurvée dans le sens des aiguilles d’une montre avec un remplissage uni">
            <a:extLst>
              <a:ext uri="{FF2B5EF4-FFF2-40B4-BE49-F238E27FC236}">
                <a16:creationId xmlns:a16="http://schemas.microsoft.com/office/drawing/2014/main" id="{8617322F-A09B-43B8-BB7D-88F69F2F1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001135" y="1656474"/>
            <a:ext cx="1338773" cy="1338773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5E74F8FD-18BB-4F73-A012-DE578AC44411}"/>
              </a:ext>
            </a:extLst>
          </p:cNvPr>
          <p:cNvSpPr txBox="1">
            <a:spLocks/>
          </p:cNvSpPr>
          <p:nvPr/>
        </p:nvSpPr>
        <p:spPr>
          <a:xfrm>
            <a:off x="76199" y="120648"/>
            <a:ext cx="3320143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2. CAMPANHA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Metoda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Rapèl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Pista #1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#2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7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0E195475-98CE-437A-9394-B0086B66F885}"/>
              </a:ext>
            </a:extLst>
          </p:cNvPr>
          <p:cNvSpPr txBox="1">
            <a:spLocks/>
          </p:cNvSpPr>
          <p:nvPr/>
        </p:nvSpPr>
        <p:spPr>
          <a:xfrm>
            <a:off x="76199" y="120648"/>
            <a:ext cx="3320143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2. CAMPANHA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Metoda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Rapèl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Pista #1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#2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0C96C8C-192C-4A53-8DC7-A8B65A036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342" y="353156"/>
            <a:ext cx="3494229" cy="6134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3802592-CC0E-48C9-BDAE-2A629CA72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685" y="305530"/>
            <a:ext cx="3476625" cy="6181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357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7B39D2B-16E3-4C15-AC59-21B7246A7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2" y="353156"/>
            <a:ext cx="3494229" cy="6134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655A324-3479-4D36-9DF4-D1C5DD549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685" y="305530"/>
            <a:ext cx="3476625" cy="6181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pic>
        <p:nvPicPr>
          <p:cNvPr id="17" name="Graphique 16" descr="Flèche : incurvée dans le sens des aiguilles d’une montre avec un remplissage uni">
            <a:extLst>
              <a:ext uri="{FF2B5EF4-FFF2-40B4-BE49-F238E27FC236}">
                <a16:creationId xmlns:a16="http://schemas.microsoft.com/office/drawing/2014/main" id="{FE0EBCF2-C90A-4017-B088-D47E0285C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902687" flipV="1">
            <a:off x="9757999" y="6264543"/>
            <a:ext cx="755703" cy="75570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C9514F6-EB2A-4654-8860-3086E23EF83F}"/>
              </a:ext>
            </a:extLst>
          </p:cNvPr>
          <p:cNvSpPr txBox="1"/>
          <p:nvPr/>
        </p:nvSpPr>
        <p:spPr>
          <a:xfrm>
            <a:off x="10480840" y="6457729"/>
            <a:ext cx="1780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AB036"/>
                </a:solidFill>
                <a:latin typeface="Avenir" panose="020B0503020203020204" pitchFamily="34" charset="0"/>
              </a:rPr>
              <a:t>LIEN MINI-SITE</a:t>
            </a:r>
            <a:endParaRPr lang="fr-FR" dirty="0">
              <a:solidFill>
                <a:srgbClr val="FAB036"/>
              </a:solidFill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02B8557-7A68-4318-BAE3-3CB827CF710C}"/>
              </a:ext>
            </a:extLst>
          </p:cNvPr>
          <p:cNvSpPr txBox="1">
            <a:spLocks/>
          </p:cNvSpPr>
          <p:nvPr/>
        </p:nvSpPr>
        <p:spPr>
          <a:xfrm>
            <a:off x="76199" y="120648"/>
            <a:ext cx="3320143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2. CAMPANHA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Metoda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Rapèl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Pista #1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#2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5212C2D-2330-495A-8C5D-15C03AEC86C3}"/>
              </a:ext>
            </a:extLst>
          </p:cNvPr>
          <p:cNvSpPr/>
          <p:nvPr/>
        </p:nvSpPr>
        <p:spPr>
          <a:xfrm>
            <a:off x="3396342" y="3429000"/>
            <a:ext cx="3512540" cy="8572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D9EFE4C-A2FC-43D7-A644-7D0DD10B03B3}"/>
              </a:ext>
            </a:extLst>
          </p:cNvPr>
          <p:cNvSpPr/>
          <p:nvPr/>
        </p:nvSpPr>
        <p:spPr>
          <a:xfrm>
            <a:off x="7449996" y="3429000"/>
            <a:ext cx="3512540" cy="8572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BA25997-0CBF-47AE-9605-5ABF280578E9}"/>
              </a:ext>
            </a:extLst>
          </p:cNvPr>
          <p:cNvSpPr/>
          <p:nvPr/>
        </p:nvSpPr>
        <p:spPr>
          <a:xfrm>
            <a:off x="3393263" y="4513084"/>
            <a:ext cx="2399112" cy="1255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65255D8-4EEE-48B2-9BB7-A5C4C2692613}"/>
              </a:ext>
            </a:extLst>
          </p:cNvPr>
          <p:cNvSpPr/>
          <p:nvPr/>
        </p:nvSpPr>
        <p:spPr>
          <a:xfrm>
            <a:off x="7336755" y="4480764"/>
            <a:ext cx="2399112" cy="1255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166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99072AF-8142-440D-8704-428FD72EE684}"/>
              </a:ext>
            </a:extLst>
          </p:cNvPr>
          <p:cNvSpPr txBox="1"/>
          <p:nvPr/>
        </p:nvSpPr>
        <p:spPr>
          <a:xfrm>
            <a:off x="5724712" y="387461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b="1" dirty="0">
                <a:solidFill>
                  <a:srgbClr val="06A7B0"/>
                </a:solidFill>
                <a:latin typeface="AAAAA B+ Bree"/>
              </a:rPr>
              <a:t>Le défi des artistes </a:t>
            </a:r>
            <a:endParaRPr lang="fr-FR" sz="6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4D349E-E1B0-4D67-AAED-E8BF1F5FDF19}"/>
              </a:ext>
            </a:extLst>
          </p:cNvPr>
          <p:cNvSpPr txBox="1"/>
          <p:nvPr/>
        </p:nvSpPr>
        <p:spPr>
          <a:xfrm>
            <a:off x="3509445" y="510573"/>
            <a:ext cx="1958195" cy="769441"/>
          </a:xfrm>
          <a:prstGeom prst="rect">
            <a:avLst/>
          </a:prstGeom>
          <a:solidFill>
            <a:srgbClr val="F9B20B"/>
          </a:solidFill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AAAAA B+ Bree"/>
              </a:rPr>
              <a:t>AXE #</a:t>
            </a:r>
            <a:r>
              <a:rPr lang="fr-FR" sz="4400" b="1" dirty="0">
                <a:solidFill>
                  <a:srgbClr val="06A7B0"/>
                </a:solidFill>
                <a:latin typeface="AAAAA B+ Bree"/>
              </a:rPr>
              <a:t>2</a:t>
            </a:r>
            <a:endParaRPr lang="fr-FR" sz="4400" dirty="0">
              <a:solidFill>
                <a:srgbClr val="06A7B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41616DE-8A7E-473B-9E44-BC95286B15DC}"/>
              </a:ext>
            </a:extLst>
          </p:cNvPr>
          <p:cNvSpPr txBox="1"/>
          <p:nvPr/>
        </p:nvSpPr>
        <p:spPr>
          <a:xfrm>
            <a:off x="5467640" y="2784497"/>
            <a:ext cx="57664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06A7B0"/>
                </a:solidFill>
                <a:latin typeface="AAAAAH+Calibri-Bold"/>
              </a:rPr>
              <a:t>Concept :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fr-FR" sz="2400" b="1" i="0" u="none" strike="noStrike" baseline="0" dirty="0">
                <a:solidFill>
                  <a:srgbClr val="FAB036"/>
                </a:solidFill>
                <a:latin typeface="AAAAAH+Calibri-Bold"/>
              </a:rPr>
              <a:t>Utiliser la renommée d’artistes pour véhiculer une image positive de l’occitan.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fr-FR" sz="2400" b="1" dirty="0">
                <a:solidFill>
                  <a:srgbClr val="FAB036"/>
                </a:solidFill>
                <a:latin typeface="AAAAAH+Calibri-Bold"/>
              </a:rPr>
              <a:t>Identification </a:t>
            </a:r>
            <a:r>
              <a:rPr lang="fr-FR" sz="2400" b="1" i="0" u="none" strike="noStrike" baseline="0" dirty="0">
                <a:solidFill>
                  <a:srgbClr val="FAB036"/>
                </a:solidFill>
                <a:latin typeface="AAAAAH+Calibri-Bold"/>
              </a:rPr>
              <a:t>de personnalités qui parlent occitan ou qui collent avec l’âge de la cible. </a:t>
            </a:r>
          </a:p>
        </p:txBody>
      </p:sp>
      <p:pic>
        <p:nvPicPr>
          <p:cNvPr id="12" name="Graphique 11" descr="Flèche : incurvée dans le sens des aiguilles d’une montre avec un remplissage uni">
            <a:extLst>
              <a:ext uri="{FF2B5EF4-FFF2-40B4-BE49-F238E27FC236}">
                <a16:creationId xmlns:a16="http://schemas.microsoft.com/office/drawing/2014/main" id="{8617322F-A09B-43B8-BB7D-88F69F2F1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001135" y="1656474"/>
            <a:ext cx="1338773" cy="1338773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9F01887-FA85-42DF-98B1-BE03544D0A50}"/>
              </a:ext>
            </a:extLst>
          </p:cNvPr>
          <p:cNvSpPr txBox="1">
            <a:spLocks/>
          </p:cNvSpPr>
          <p:nvPr/>
        </p:nvSpPr>
        <p:spPr>
          <a:xfrm>
            <a:off x="76199" y="120648"/>
            <a:ext cx="3320143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2. CAMPANHA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Metoda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Rapèl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#1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Pista #2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01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84D349E-E1B0-4D67-AAED-E8BF1F5FDF19}"/>
              </a:ext>
            </a:extLst>
          </p:cNvPr>
          <p:cNvSpPr txBox="1"/>
          <p:nvPr/>
        </p:nvSpPr>
        <p:spPr>
          <a:xfrm>
            <a:off x="3509445" y="510573"/>
            <a:ext cx="1958195" cy="769441"/>
          </a:xfrm>
          <a:prstGeom prst="rect">
            <a:avLst/>
          </a:prstGeom>
          <a:solidFill>
            <a:srgbClr val="F9B20B"/>
          </a:solidFill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AAAAA B+ Bree"/>
              </a:rPr>
              <a:t>AXE #</a:t>
            </a:r>
            <a:r>
              <a:rPr lang="fr-FR" sz="4400" b="1" dirty="0">
                <a:solidFill>
                  <a:srgbClr val="06A7B0"/>
                </a:solidFill>
                <a:latin typeface="AAAAA B+ Bree"/>
              </a:rPr>
              <a:t>2</a:t>
            </a:r>
            <a:endParaRPr lang="fr-FR" sz="4400" dirty="0">
              <a:solidFill>
                <a:srgbClr val="06A7B0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934908A-DDD6-46CD-B0EA-CE075F5309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086" t="20772" r="282" b="27773"/>
          <a:stretch/>
        </p:blipFill>
        <p:spPr>
          <a:xfrm>
            <a:off x="3785744" y="1609184"/>
            <a:ext cx="7660602" cy="411847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151D3D8-2659-4206-953D-464C2C2800A6}"/>
              </a:ext>
            </a:extLst>
          </p:cNvPr>
          <p:cNvSpPr txBox="1"/>
          <p:nvPr/>
        </p:nvSpPr>
        <p:spPr>
          <a:xfrm>
            <a:off x="5723288" y="962853"/>
            <a:ext cx="609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®"/>
            </a:pPr>
            <a:r>
              <a:rPr lang="fr-FR" sz="1800" b="1" i="0" u="none" strike="noStrike" baseline="0" dirty="0">
                <a:solidFill>
                  <a:srgbClr val="FAB036"/>
                </a:solidFill>
                <a:latin typeface="AAAAAH+Calibri-Bold"/>
              </a:rPr>
              <a:t>L’idée est de capitaliser sur </a:t>
            </a:r>
            <a:r>
              <a:rPr lang="fr-FR" sz="1800" b="1" i="0" u="none" strike="noStrike" baseline="0" dirty="0" err="1">
                <a:solidFill>
                  <a:srgbClr val="FAB036"/>
                </a:solidFill>
                <a:latin typeface="AAAAAH+Calibri-Bold"/>
              </a:rPr>
              <a:t>BigFlo</a:t>
            </a:r>
            <a:r>
              <a:rPr lang="fr-FR" sz="1800" b="1" i="0" u="none" strike="noStrike" baseline="0" dirty="0">
                <a:solidFill>
                  <a:srgbClr val="FAB036"/>
                </a:solidFill>
                <a:latin typeface="AAAAAH+Calibri-Bold"/>
              </a:rPr>
              <a:t> &amp; Oli qui apprennent à parler Occitan avec Francis Cabrel comme professeur. </a:t>
            </a:r>
            <a:endParaRPr lang="fr-FR" sz="1800" dirty="0">
              <a:solidFill>
                <a:srgbClr val="FAB036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B9887FD-3858-4611-B190-582EA7F03838}"/>
              </a:ext>
            </a:extLst>
          </p:cNvPr>
          <p:cNvSpPr txBox="1">
            <a:spLocks/>
          </p:cNvSpPr>
          <p:nvPr/>
        </p:nvSpPr>
        <p:spPr>
          <a:xfrm>
            <a:off x="76199" y="120648"/>
            <a:ext cx="3320143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2. CAMPANHA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Metoda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Rapèl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Pista #1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Pista #2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32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2E679E2-2282-435C-B1EC-A8910D491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9A31C13-696E-426C-A778-8A33D6D368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7" t="18591" r="48332"/>
          <a:stretch/>
        </p:blipFill>
        <p:spPr>
          <a:xfrm>
            <a:off x="1" y="-8793"/>
            <a:ext cx="6096000" cy="68667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F3A595B-624E-4597-ADC8-B46531AC0305}"/>
              </a:ext>
            </a:extLst>
          </p:cNvPr>
          <p:cNvSpPr/>
          <p:nvPr/>
        </p:nvSpPr>
        <p:spPr>
          <a:xfrm>
            <a:off x="-14556" y="-8794"/>
            <a:ext cx="6110555" cy="6866794"/>
          </a:xfrm>
          <a:prstGeom prst="rect">
            <a:avLst/>
          </a:prstGeom>
          <a:solidFill>
            <a:srgbClr val="06A7B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D7AD8A9-4C12-4725-8379-C957557FC1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994" r="44949">
                        <a14:foregroundMark x1="15100" y1="32276" x2="15733" y2="33362"/>
                        <a14:foregroundMark x1="16400" y1="34622" x2="18500" y2="36533"/>
                        <a14:foregroundMark x1="16400" y1="49218" x2="15100" y2="60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57"/>
          <a:stretch/>
        </p:blipFill>
        <p:spPr>
          <a:xfrm>
            <a:off x="863948" y="-11864"/>
            <a:ext cx="4472054" cy="687094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733F343-5548-49A0-AA13-ED7A79758CE0}"/>
              </a:ext>
            </a:extLst>
          </p:cNvPr>
          <p:cNvSpPr txBox="1">
            <a:spLocks/>
          </p:cNvSpPr>
          <p:nvPr/>
        </p:nvSpPr>
        <p:spPr>
          <a:xfrm>
            <a:off x="6096000" y="533978"/>
            <a:ext cx="6096000" cy="5136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Los </a:t>
            </a:r>
            <a:r>
              <a:rPr lang="fr-FR" dirty="0" err="1">
                <a:solidFill>
                  <a:srgbClr val="06A7B0"/>
                </a:solidFill>
                <a:latin typeface="Avenir" panose="020B0503020203020204" pitchFamily="34" charset="0"/>
              </a:rPr>
              <a:t>enjòcs</a:t>
            </a: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 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La </a:t>
            </a:r>
            <a:r>
              <a:rPr lang="fr-FR" dirty="0" err="1">
                <a:solidFill>
                  <a:srgbClr val="06A7B0"/>
                </a:solidFill>
                <a:latin typeface="Avenir" panose="020B0503020203020204" pitchFamily="34" charset="0"/>
              </a:rPr>
              <a:t>campanha</a:t>
            </a:r>
            <a:endParaRPr lang="fr-FR" dirty="0">
              <a:solidFill>
                <a:srgbClr val="06A7B0"/>
              </a:solidFill>
              <a:latin typeface="Avenir" panose="020B0503020203020204" pitchFamily="34" charset="0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FAB036"/>
                </a:solidFill>
                <a:latin typeface="Avenir" panose="020B0503020203020204" pitchFamily="34" charset="0"/>
              </a:rPr>
              <a:t>Los mots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4. </a:t>
            </a:r>
            <a:r>
              <a:rPr lang="fr-FR" dirty="0" err="1">
                <a:solidFill>
                  <a:srgbClr val="06A7B0"/>
                </a:solidFill>
                <a:latin typeface="Avenir" panose="020B0503020203020204" pitchFamily="34" charset="0"/>
              </a:rPr>
              <a:t>Calendièr</a:t>
            </a:r>
            <a:endParaRPr lang="fr-FR" dirty="0">
              <a:solidFill>
                <a:srgbClr val="06A7B0"/>
              </a:solidFill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96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B9887FD-3858-4611-B190-582EA7F03838}"/>
              </a:ext>
            </a:extLst>
          </p:cNvPr>
          <p:cNvSpPr txBox="1">
            <a:spLocks/>
          </p:cNvSpPr>
          <p:nvPr/>
        </p:nvSpPr>
        <p:spPr>
          <a:xfrm>
            <a:off x="76199" y="120648"/>
            <a:ext cx="3320143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3. LOS MOTS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048964-4425-4404-8978-A40A579FF4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9149"/>
          <a:stretch/>
        </p:blipFill>
        <p:spPr>
          <a:xfrm>
            <a:off x="4438775" y="311728"/>
            <a:ext cx="5134311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34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2E679E2-2282-435C-B1EC-A8910D491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9A31C13-696E-426C-A778-8A33D6D368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7" t="18591" r="48332"/>
          <a:stretch/>
        </p:blipFill>
        <p:spPr>
          <a:xfrm>
            <a:off x="1" y="-8793"/>
            <a:ext cx="6096000" cy="68667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F3A595B-624E-4597-ADC8-B46531AC0305}"/>
              </a:ext>
            </a:extLst>
          </p:cNvPr>
          <p:cNvSpPr/>
          <p:nvPr/>
        </p:nvSpPr>
        <p:spPr>
          <a:xfrm>
            <a:off x="-14556" y="-8794"/>
            <a:ext cx="6110555" cy="6866794"/>
          </a:xfrm>
          <a:prstGeom prst="rect">
            <a:avLst/>
          </a:prstGeom>
          <a:solidFill>
            <a:srgbClr val="06A7B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D7AD8A9-4C12-4725-8379-C957557FC1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994" r="44949">
                        <a14:foregroundMark x1="15100" y1="32276" x2="15733" y2="33362"/>
                        <a14:foregroundMark x1="16400" y1="34622" x2="18500" y2="36533"/>
                        <a14:foregroundMark x1="16400" y1="49218" x2="15100" y2="60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57"/>
          <a:stretch/>
        </p:blipFill>
        <p:spPr>
          <a:xfrm>
            <a:off x="863948" y="-11864"/>
            <a:ext cx="4472054" cy="687094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733F343-5548-49A0-AA13-ED7A79758CE0}"/>
              </a:ext>
            </a:extLst>
          </p:cNvPr>
          <p:cNvSpPr txBox="1">
            <a:spLocks/>
          </p:cNvSpPr>
          <p:nvPr/>
        </p:nvSpPr>
        <p:spPr>
          <a:xfrm>
            <a:off x="6096000" y="533978"/>
            <a:ext cx="6096000" cy="5136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Los </a:t>
            </a:r>
            <a:r>
              <a:rPr lang="fr-FR" dirty="0" err="1">
                <a:solidFill>
                  <a:srgbClr val="06A7B0"/>
                </a:solidFill>
                <a:latin typeface="Avenir" panose="020B0503020203020204" pitchFamily="34" charset="0"/>
              </a:rPr>
              <a:t>enjòcs</a:t>
            </a: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 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La </a:t>
            </a:r>
            <a:r>
              <a:rPr lang="fr-FR" dirty="0" err="1">
                <a:solidFill>
                  <a:srgbClr val="06A7B0"/>
                </a:solidFill>
                <a:latin typeface="Avenir" panose="020B0503020203020204" pitchFamily="34" charset="0"/>
              </a:rPr>
              <a:t>campanha</a:t>
            </a:r>
            <a:endParaRPr lang="fr-FR" dirty="0">
              <a:solidFill>
                <a:srgbClr val="06A7B0"/>
              </a:solidFill>
              <a:latin typeface="Avenir" panose="020B0503020203020204" pitchFamily="34" charset="0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Los mots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rgbClr val="FAB036"/>
                </a:solidFill>
                <a:latin typeface="Avenir" panose="020B0503020203020204" pitchFamily="34" charset="0"/>
              </a:rPr>
              <a:t>4. </a:t>
            </a:r>
            <a:r>
              <a:rPr lang="fr-FR" dirty="0" err="1">
                <a:solidFill>
                  <a:srgbClr val="FAB036"/>
                </a:solidFill>
                <a:latin typeface="Avenir" panose="020B0503020203020204" pitchFamily="34" charset="0"/>
              </a:rPr>
              <a:t>Calendièr</a:t>
            </a:r>
            <a:endParaRPr lang="fr-FR" dirty="0">
              <a:solidFill>
                <a:srgbClr val="FAB036"/>
              </a:solidFill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04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4. CALENDIER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Concertacion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Retroplanning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sp>
        <p:nvSpPr>
          <p:cNvPr id="14" name="Titre 4">
            <a:extLst>
              <a:ext uri="{FF2B5EF4-FFF2-40B4-BE49-F238E27FC236}">
                <a16:creationId xmlns:a16="http://schemas.microsoft.com/office/drawing/2014/main" id="{8722613E-E4E0-42D4-9119-94CD19A0DEE2}"/>
              </a:ext>
            </a:extLst>
          </p:cNvPr>
          <p:cNvSpPr txBox="1">
            <a:spLocks/>
          </p:cNvSpPr>
          <p:nvPr/>
        </p:nvSpPr>
        <p:spPr>
          <a:xfrm>
            <a:off x="3814353" y="288490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5"/>
              </a:buBlip>
            </a:pPr>
            <a:r>
              <a:rPr lang="fr-FR" dirty="0" err="1"/>
              <a:t>Concertacion</a:t>
            </a:r>
            <a:endParaRPr lang="fr-FR" dirty="0"/>
          </a:p>
        </p:txBody>
      </p:sp>
      <p:pic>
        <p:nvPicPr>
          <p:cNvPr id="3" name="Graphique 2" descr="Contrôle boîte de réception avec un remplissage uni">
            <a:extLst>
              <a:ext uri="{FF2B5EF4-FFF2-40B4-BE49-F238E27FC236}">
                <a16:creationId xmlns:a16="http://schemas.microsoft.com/office/drawing/2014/main" id="{FF95FF7C-A550-4140-AB80-754E1F1C7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33961" y="1123206"/>
            <a:ext cx="1472650" cy="1472650"/>
          </a:xfrm>
          <a:prstGeom prst="rect">
            <a:avLst/>
          </a:prstGeom>
        </p:spPr>
      </p:pic>
      <p:pic>
        <p:nvPicPr>
          <p:cNvPr id="5" name="Graphique 4" descr="Internet avec un remplissage uni">
            <a:extLst>
              <a:ext uri="{FF2B5EF4-FFF2-40B4-BE49-F238E27FC236}">
                <a16:creationId xmlns:a16="http://schemas.microsoft.com/office/drawing/2014/main" id="{3699E512-C072-47A2-A9E5-868B54AD1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5533" y="878027"/>
            <a:ext cx="1963007" cy="19630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C0900F2-58E0-42AE-AA01-A90094B48DF5}"/>
              </a:ext>
            </a:extLst>
          </p:cNvPr>
          <p:cNvSpPr txBox="1"/>
          <p:nvPr/>
        </p:nvSpPr>
        <p:spPr>
          <a:xfrm>
            <a:off x="3312742" y="2595856"/>
            <a:ext cx="41876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FAB036"/>
                </a:solidFill>
              </a:rPr>
              <a:t>Validation des mots </a:t>
            </a:r>
          </a:p>
          <a:p>
            <a:pPr marL="0" lvl="0" indent="0" algn="ctr">
              <a:buFont typeface="Arial" panose="020B0604020202020204" pitchFamily="34" charset="0"/>
              <a:buNone/>
            </a:pPr>
            <a:endParaRPr lang="fr-FR" sz="1800" b="1" dirty="0">
              <a:solidFill>
                <a:srgbClr val="06A7B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1C1CF7-DE4F-4CA5-93E9-3019EDC77732}"/>
              </a:ext>
            </a:extLst>
          </p:cNvPr>
          <p:cNvSpPr txBox="1"/>
          <p:nvPr/>
        </p:nvSpPr>
        <p:spPr>
          <a:xfrm>
            <a:off x="7676960" y="2585246"/>
            <a:ext cx="41876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FAB036"/>
                </a:solidFill>
              </a:rPr>
              <a:t>Mini-site grand public</a:t>
            </a:r>
            <a:endParaRPr lang="fr-FR" sz="3200" dirty="0">
              <a:solidFill>
                <a:srgbClr val="FAB036"/>
              </a:solidFill>
            </a:endParaRPr>
          </a:p>
          <a:p>
            <a:pPr marL="0" lvl="0" indent="0" algn="ctr">
              <a:buFont typeface="Arial" panose="020B0604020202020204" pitchFamily="34" charset="0"/>
              <a:buNone/>
            </a:pPr>
            <a:endParaRPr lang="fr-FR" sz="1800" b="1" dirty="0">
              <a:solidFill>
                <a:srgbClr val="06A7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2E679E2-2282-435C-B1EC-A8910D491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9A31C13-696E-426C-A778-8A33D6D368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7" t="18591" r="48332"/>
          <a:stretch/>
        </p:blipFill>
        <p:spPr>
          <a:xfrm>
            <a:off x="1" y="-8793"/>
            <a:ext cx="6096000" cy="68667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F3A595B-624E-4597-ADC8-B46531AC0305}"/>
              </a:ext>
            </a:extLst>
          </p:cNvPr>
          <p:cNvSpPr/>
          <p:nvPr/>
        </p:nvSpPr>
        <p:spPr>
          <a:xfrm>
            <a:off x="-14556" y="-8794"/>
            <a:ext cx="6110555" cy="6866794"/>
          </a:xfrm>
          <a:prstGeom prst="rect">
            <a:avLst/>
          </a:prstGeom>
          <a:solidFill>
            <a:srgbClr val="06A7B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D7AD8A9-4C12-4725-8379-C957557FC1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994" r="44949">
                        <a14:foregroundMark x1="15100" y1="32276" x2="15733" y2="33362"/>
                        <a14:foregroundMark x1="16400" y1="34622" x2="18500" y2="36533"/>
                        <a14:foregroundMark x1="16400" y1="49218" x2="15100" y2="60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57"/>
          <a:stretch/>
        </p:blipFill>
        <p:spPr>
          <a:xfrm>
            <a:off x="863948" y="-11864"/>
            <a:ext cx="4472054" cy="687094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733F343-5548-49A0-AA13-ED7A79758CE0}"/>
              </a:ext>
            </a:extLst>
          </p:cNvPr>
          <p:cNvSpPr txBox="1">
            <a:spLocks/>
          </p:cNvSpPr>
          <p:nvPr/>
        </p:nvSpPr>
        <p:spPr>
          <a:xfrm>
            <a:off x="6096000" y="533978"/>
            <a:ext cx="6096000" cy="5136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FAB036"/>
                </a:solidFill>
                <a:latin typeface="Avenir" panose="020B0503020203020204" pitchFamily="34" charset="0"/>
              </a:rPr>
              <a:t>Los </a:t>
            </a:r>
            <a:r>
              <a:rPr lang="fr-FR" dirty="0" err="1">
                <a:solidFill>
                  <a:srgbClr val="FAB036"/>
                </a:solidFill>
                <a:latin typeface="Avenir" panose="020B0503020203020204" pitchFamily="34" charset="0"/>
              </a:rPr>
              <a:t>enjòcs</a:t>
            </a:r>
            <a:r>
              <a:rPr lang="fr-FR" dirty="0">
                <a:solidFill>
                  <a:srgbClr val="FAB036"/>
                </a:solidFill>
                <a:latin typeface="Avenir" panose="020B0503020203020204" pitchFamily="34" charset="0"/>
              </a:rPr>
              <a:t> 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La </a:t>
            </a:r>
            <a:r>
              <a:rPr lang="fr-FR" dirty="0" err="1">
                <a:solidFill>
                  <a:srgbClr val="06A7B0"/>
                </a:solidFill>
                <a:latin typeface="Avenir" panose="020B0503020203020204" pitchFamily="34" charset="0"/>
              </a:rPr>
              <a:t>campanha</a:t>
            </a:r>
            <a:endParaRPr lang="fr-FR" dirty="0">
              <a:solidFill>
                <a:srgbClr val="06A7B0"/>
              </a:solidFill>
              <a:latin typeface="Avenir" panose="020B0503020203020204" pitchFamily="34" charset="0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Los mots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rgbClr val="06A7B0"/>
                </a:solidFill>
                <a:latin typeface="Avenir" panose="020B0503020203020204" pitchFamily="34" charset="0"/>
              </a:rPr>
              <a:t>4. </a:t>
            </a:r>
            <a:r>
              <a:rPr lang="fr-FR" dirty="0" err="1">
                <a:solidFill>
                  <a:srgbClr val="06A7B0"/>
                </a:solidFill>
                <a:latin typeface="Avenir" panose="020B0503020203020204" pitchFamily="34" charset="0"/>
              </a:rPr>
              <a:t>Calendièr</a:t>
            </a:r>
            <a:endParaRPr lang="fr-FR" dirty="0">
              <a:solidFill>
                <a:srgbClr val="06A7B0"/>
              </a:solidFill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81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4. CALENDIER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Solicitacions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Retroplanning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pic>
        <p:nvPicPr>
          <p:cNvPr id="3" name="Graphique 2" descr="Contrôle boîte de réception avec un remplissage uni">
            <a:extLst>
              <a:ext uri="{FF2B5EF4-FFF2-40B4-BE49-F238E27FC236}">
                <a16:creationId xmlns:a16="http://schemas.microsoft.com/office/drawing/2014/main" id="{FF95FF7C-A550-4140-AB80-754E1F1C7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3961" y="1123206"/>
            <a:ext cx="1472650" cy="1472650"/>
          </a:xfrm>
          <a:prstGeom prst="rect">
            <a:avLst/>
          </a:prstGeom>
        </p:spPr>
      </p:pic>
      <p:pic>
        <p:nvPicPr>
          <p:cNvPr id="5" name="Graphique 4" descr="Internet avec un remplissage uni">
            <a:extLst>
              <a:ext uri="{FF2B5EF4-FFF2-40B4-BE49-F238E27FC236}">
                <a16:creationId xmlns:a16="http://schemas.microsoft.com/office/drawing/2014/main" id="{3699E512-C072-47A2-A9E5-868B54AD1A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5533" y="878027"/>
            <a:ext cx="1963007" cy="19630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C0900F2-58E0-42AE-AA01-A90094B48DF5}"/>
              </a:ext>
            </a:extLst>
          </p:cNvPr>
          <p:cNvSpPr txBox="1"/>
          <p:nvPr/>
        </p:nvSpPr>
        <p:spPr>
          <a:xfrm>
            <a:off x="3312742" y="2595856"/>
            <a:ext cx="418768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FAB036"/>
                </a:solidFill>
              </a:rPr>
              <a:t>Validation des mots </a:t>
            </a: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choix final de 6 mots à</a:t>
            </a: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sz="1800" b="1" dirty="0" err="1">
                <a:solidFill>
                  <a:srgbClr val="06A7B0"/>
                </a:solidFill>
              </a:rPr>
              <a:t>dimention</a:t>
            </a:r>
            <a:r>
              <a:rPr lang="fr-FR" sz="1800" b="1" dirty="0">
                <a:solidFill>
                  <a:srgbClr val="06A7B0"/>
                </a:solidFill>
              </a:rPr>
              <a:t> interrégionale </a:t>
            </a: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-arbitrage sur les </a:t>
            </a: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rgbClr val="06A7B0"/>
                </a:solidFill>
              </a:rPr>
              <a:t>déclinaison</a:t>
            </a:r>
            <a:r>
              <a:rPr lang="fr-FR" b="1" dirty="0">
                <a:solidFill>
                  <a:srgbClr val="06A7B0"/>
                </a:solidFill>
              </a:rPr>
              <a:t>s territoriales </a:t>
            </a:r>
            <a:r>
              <a:rPr lang="fr-FR" sz="1800" b="1" dirty="0">
                <a:solidFill>
                  <a:srgbClr val="06A7B0"/>
                </a:solidFill>
              </a:rPr>
              <a:t> </a:t>
            </a: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(3/territoire)</a:t>
            </a:r>
            <a:endParaRPr lang="fr-FR" sz="1800" b="1" dirty="0">
              <a:solidFill>
                <a:srgbClr val="06A7B0"/>
              </a:solidFill>
            </a:endParaRPr>
          </a:p>
          <a:p>
            <a:pPr marL="0" lvl="0" indent="0" algn="ctr">
              <a:buFont typeface="Arial" panose="020B0604020202020204" pitchFamily="34" charset="0"/>
              <a:buNone/>
            </a:pPr>
            <a:endParaRPr lang="fr-FR" sz="1800" b="1" dirty="0">
              <a:solidFill>
                <a:srgbClr val="06A7B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1C1CF7-DE4F-4CA5-93E9-3019EDC77732}"/>
              </a:ext>
            </a:extLst>
          </p:cNvPr>
          <p:cNvSpPr txBox="1"/>
          <p:nvPr/>
        </p:nvSpPr>
        <p:spPr>
          <a:xfrm>
            <a:off x="7676960" y="2585246"/>
            <a:ext cx="418768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FAB036"/>
                </a:solidFill>
              </a:rPr>
              <a:t>Mini-site grand public</a:t>
            </a:r>
            <a:endParaRPr lang="fr-FR" sz="3200" dirty="0">
              <a:solidFill>
                <a:srgbClr val="FAB036"/>
              </a:solidFill>
            </a:endParaRP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avis sur l’argumentaire choisi autour des </a:t>
            </a: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6A7B0"/>
                </a:solidFill>
              </a:rPr>
              <a:t>bénéfices de l’apprentissage de l’OC</a:t>
            </a:r>
            <a:r>
              <a:rPr lang="fr-FR" sz="1800" b="1" dirty="0">
                <a:solidFill>
                  <a:srgbClr val="06A7B0"/>
                </a:solidFill>
              </a:rPr>
              <a:t> </a:t>
            </a: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co-rédaction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certaines  </a:t>
            </a: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rgbClr val="06A7B0"/>
                </a:solidFill>
              </a:rPr>
              <a:t>fiches </a:t>
            </a:r>
            <a:r>
              <a:rPr lang="fr-FR" b="1" dirty="0">
                <a:solidFill>
                  <a:srgbClr val="06A7B0"/>
                </a:solidFill>
              </a:rPr>
              <a:t>techniques </a:t>
            </a: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(kit collectivités territoriales)</a:t>
            </a:r>
            <a:endParaRPr lang="fr-FR" sz="1800" b="1" dirty="0">
              <a:solidFill>
                <a:srgbClr val="06A7B0"/>
              </a:solidFill>
            </a:endParaRPr>
          </a:p>
          <a:p>
            <a:pPr marL="0" lvl="0" indent="0" algn="ctr">
              <a:buFont typeface="Arial" panose="020B0604020202020204" pitchFamily="34" charset="0"/>
              <a:buNone/>
            </a:pPr>
            <a:endParaRPr lang="fr-FR" sz="1800" b="1" dirty="0">
              <a:solidFill>
                <a:srgbClr val="06A7B0"/>
              </a:solidFill>
            </a:endParaRP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722E999A-F3C6-4ED1-9E40-A487046AC7A9}"/>
              </a:ext>
            </a:extLst>
          </p:cNvPr>
          <p:cNvSpPr txBox="1">
            <a:spLocks/>
          </p:cNvSpPr>
          <p:nvPr/>
        </p:nvSpPr>
        <p:spPr>
          <a:xfrm>
            <a:off x="3814353" y="288490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9"/>
              </a:buBlip>
            </a:pPr>
            <a:r>
              <a:rPr lang="fr-FR" dirty="0" err="1"/>
              <a:t>Concertacion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657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94B79EA4-9DC4-4BE6-8D0D-86B6007833D3}"/>
              </a:ext>
            </a:extLst>
          </p:cNvPr>
          <p:cNvGrpSpPr/>
          <p:nvPr/>
        </p:nvGrpSpPr>
        <p:grpSpPr>
          <a:xfrm>
            <a:off x="-1" y="-17587"/>
            <a:ext cx="3136209" cy="6901962"/>
            <a:chOff x="-1" y="-17587"/>
            <a:chExt cx="3136209" cy="69019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98BAE5-F7A4-433A-B6CF-A0508D92A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5" t="2562" r="9465" b="597"/>
            <a:stretch/>
          </p:blipFill>
          <p:spPr>
            <a:xfrm rot="5400000">
              <a:off x="-1869689" y="1852103"/>
              <a:ext cx="6875586" cy="31362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DFD57-819B-4CAE-A7D7-9468E172F5EB}"/>
                </a:ext>
              </a:extLst>
            </p:cNvPr>
            <p:cNvSpPr/>
            <p:nvPr/>
          </p:nvSpPr>
          <p:spPr>
            <a:xfrm>
              <a:off x="-1" y="-17587"/>
              <a:ext cx="3133130" cy="6901962"/>
            </a:xfrm>
            <a:prstGeom prst="rect">
              <a:avLst/>
            </a:prstGeom>
            <a:solidFill>
              <a:srgbClr val="15ACB1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88A898-260D-4A42-8878-C0497E82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9" y="4937386"/>
              <a:ext cx="1748014" cy="1920614"/>
            </a:xfrm>
            <a:prstGeom prst="rect">
              <a:avLst/>
            </a:prstGeom>
          </p:spPr>
        </p:pic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4. CALENDIER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Solicitacions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Avenir" panose="020B0503020203020204" pitchFamily="34" charset="0"/>
              </a:rPr>
              <a:t>Retroplanning 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graphicFrame>
        <p:nvGraphicFramePr>
          <p:cNvPr id="12" name="Tableau 2">
            <a:extLst>
              <a:ext uri="{FF2B5EF4-FFF2-40B4-BE49-F238E27FC236}">
                <a16:creationId xmlns:a16="http://schemas.microsoft.com/office/drawing/2014/main" id="{595E9972-87FC-46AD-894C-A66C5DF12885}"/>
              </a:ext>
            </a:extLst>
          </p:cNvPr>
          <p:cNvGraphicFramePr>
            <a:graphicFrameLocks noGrp="1"/>
          </p:cNvGraphicFramePr>
          <p:nvPr/>
        </p:nvGraphicFramePr>
        <p:xfrm>
          <a:off x="3371850" y="1405168"/>
          <a:ext cx="8743952" cy="398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2">
                  <a:extLst>
                    <a:ext uri="{9D8B030D-6E8A-4147-A177-3AD203B41FA5}">
                      <a16:colId xmlns:a16="http://schemas.microsoft.com/office/drawing/2014/main" val="251666826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9848123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4854349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0437655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822820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8955706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5141441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758951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12360032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161162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71383261"/>
                    </a:ext>
                  </a:extLst>
                </a:gridCol>
              </a:tblGrid>
              <a:tr h="4582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Janvier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AC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Février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AC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Mars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AC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Avril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AC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AC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Juin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AC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Juillet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AC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Août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AC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Sept.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AC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Oct.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AC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089702"/>
                  </a:ext>
                </a:extLst>
              </a:tr>
              <a:tr h="503964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15ACB1"/>
                          </a:solidFill>
                        </a:rPr>
                        <a:t>Préfiguration &amp; concertation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830068"/>
                  </a:ext>
                </a:extLst>
              </a:tr>
              <a:tr h="503964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15ACB1"/>
                          </a:solidFill>
                        </a:rPr>
                        <a:t>Communication en AG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535544"/>
                  </a:ext>
                </a:extLst>
              </a:tr>
              <a:tr h="503964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15ACB1"/>
                          </a:solidFill>
                        </a:rPr>
                        <a:t>Implication des services communication GIP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792891"/>
                  </a:ext>
                </a:extLst>
              </a:tr>
              <a:tr h="503964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15ACB1"/>
                          </a:solidFill>
                        </a:rPr>
                        <a:t>Formalisation des contenus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464854"/>
                  </a:ext>
                </a:extLst>
              </a:tr>
              <a:tr h="503964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15ACB1"/>
                          </a:solidFill>
                        </a:rPr>
                        <a:t>Créations graphiques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552416"/>
                  </a:ext>
                </a:extLst>
              </a:tr>
              <a:tr h="503964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15ACB1"/>
                          </a:solidFill>
                        </a:rPr>
                        <a:t>Production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973723"/>
                  </a:ext>
                </a:extLst>
              </a:tr>
              <a:tr h="503964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15ACB1"/>
                          </a:solidFill>
                        </a:rPr>
                        <a:t>Déploiement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61682"/>
                  </a:ext>
                </a:extLst>
              </a:tr>
            </a:tbl>
          </a:graphicData>
        </a:graphic>
      </p:graphicFrame>
      <p:sp>
        <p:nvSpPr>
          <p:cNvPr id="13" name="Titre 4">
            <a:extLst>
              <a:ext uri="{FF2B5EF4-FFF2-40B4-BE49-F238E27FC236}">
                <a16:creationId xmlns:a16="http://schemas.microsoft.com/office/drawing/2014/main" id="{10EC9B57-77CB-49E9-8A6E-363850CF61EA}"/>
              </a:ext>
            </a:extLst>
          </p:cNvPr>
          <p:cNvSpPr txBox="1">
            <a:spLocks/>
          </p:cNvSpPr>
          <p:nvPr/>
        </p:nvSpPr>
        <p:spPr>
          <a:xfrm>
            <a:off x="3814353" y="288490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5"/>
              </a:buBlip>
            </a:pPr>
            <a:r>
              <a:rPr lang="fr-FR" dirty="0"/>
              <a:t>Retroplanning</a:t>
            </a:r>
          </a:p>
        </p:txBody>
      </p:sp>
    </p:spTree>
    <p:extLst>
      <p:ext uri="{BB962C8B-B14F-4D97-AF65-F5344CB8AC3E}">
        <p14:creationId xmlns:p14="http://schemas.microsoft.com/office/powerpoint/2010/main" val="3697583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9F6683-9F18-436E-8E7A-2495215EDCAB}"/>
              </a:ext>
            </a:extLst>
          </p:cNvPr>
          <p:cNvSpPr/>
          <p:nvPr/>
        </p:nvSpPr>
        <p:spPr>
          <a:xfrm>
            <a:off x="104172" y="616240"/>
            <a:ext cx="12192000" cy="6875585"/>
          </a:xfrm>
          <a:prstGeom prst="rect">
            <a:avLst/>
          </a:prstGeom>
          <a:noFill/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23C89A-7BB6-41D8-B672-3A64E58DE6A6}"/>
              </a:ext>
            </a:extLst>
          </p:cNvPr>
          <p:cNvSpPr txBox="1">
            <a:spLocks/>
          </p:cNvSpPr>
          <p:nvPr/>
        </p:nvSpPr>
        <p:spPr>
          <a:xfrm>
            <a:off x="-14556" y="2646719"/>
            <a:ext cx="12192000" cy="1083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spc="-150" dirty="0">
                <a:solidFill>
                  <a:srgbClr val="06A7B0"/>
                </a:solidFill>
                <a:latin typeface="Avenir Next LT Pro Light" panose="020B0304020202020204" pitchFamily="34" charset="0"/>
              </a:rPr>
              <a:t>GRANMERCÉS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3441849-E42B-493C-9661-608EFFA3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987" y="4651133"/>
            <a:ext cx="921013" cy="17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03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21D9F6C-E115-4D7D-B7C1-1FF6A1877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24"/>
          <a:stretch/>
        </p:blipFill>
        <p:spPr>
          <a:xfrm>
            <a:off x="0" y="-8793"/>
            <a:ext cx="12192000" cy="68755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5118F0-506E-4BDB-9861-89B1B528E9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78216" r="80668"/>
          <a:stretch/>
        </p:blipFill>
        <p:spPr>
          <a:xfrm>
            <a:off x="4338111" y="1497291"/>
            <a:ext cx="3515778" cy="38634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9F6683-9F18-436E-8E7A-2495215EDCAB}"/>
              </a:ext>
            </a:extLst>
          </p:cNvPr>
          <p:cNvSpPr/>
          <p:nvPr/>
        </p:nvSpPr>
        <p:spPr>
          <a:xfrm>
            <a:off x="0" y="-8793"/>
            <a:ext cx="12192000" cy="6875585"/>
          </a:xfrm>
          <a:prstGeom prst="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96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Objectiu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 err="1"/>
              <a:t>Objectiu</a:t>
            </a:r>
            <a:r>
              <a:rPr lang="fr-FR" sz="3600" dirty="0"/>
              <a:t> principal</a:t>
            </a:r>
          </a:p>
          <a:p>
            <a:endParaRPr lang="fr-FR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0515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Objectiu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 err="1"/>
              <a:t>Objectiu</a:t>
            </a:r>
            <a:r>
              <a:rPr lang="fr-FR" sz="3600" dirty="0"/>
              <a:t> principal</a:t>
            </a:r>
          </a:p>
          <a:p>
            <a:endParaRPr lang="fr-FR" sz="3600" dirty="0"/>
          </a:p>
          <a:p>
            <a:endParaRPr lang="fr-FR" sz="3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2F075C-589D-4EDC-90AA-D4FFF73CB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7907" y="636772"/>
            <a:ext cx="2644825" cy="1595849"/>
          </a:xfrm>
          <a:prstGeom prst="rect">
            <a:avLst/>
          </a:prstGeom>
        </p:spPr>
      </p:pic>
      <p:pic>
        <p:nvPicPr>
          <p:cNvPr id="9" name="Graphique 8" descr="Suivre avec un remplissage uni">
            <a:extLst>
              <a:ext uri="{FF2B5EF4-FFF2-40B4-BE49-F238E27FC236}">
                <a16:creationId xmlns:a16="http://schemas.microsoft.com/office/drawing/2014/main" id="{DC11ECEF-5D56-4D96-B935-07319120A1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1093624"/>
            <a:ext cx="1781907" cy="17819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1359986-F10F-494C-B91A-76762F2A229C}"/>
              </a:ext>
            </a:extLst>
          </p:cNvPr>
          <p:cNvSpPr txBox="1"/>
          <p:nvPr/>
        </p:nvSpPr>
        <p:spPr>
          <a:xfrm>
            <a:off x="6021059" y="2664687"/>
            <a:ext cx="1765532" cy="545245"/>
          </a:xfrm>
          <a:prstGeom prst="rect">
            <a:avLst/>
          </a:prstGeom>
          <a:solidFill>
            <a:srgbClr val="FAB036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FFFFFF"/>
                </a:solidFill>
              </a:rPr>
              <a:t>NOUVEAUX LOCUTEURS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886BC9D-F4A5-41BF-A4D0-F29D58460E1F}"/>
              </a:ext>
            </a:extLst>
          </p:cNvPr>
          <p:cNvSpPr/>
          <p:nvPr/>
        </p:nvSpPr>
        <p:spPr>
          <a:xfrm>
            <a:off x="7051209" y="2084849"/>
            <a:ext cx="633600" cy="633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raphique 12" descr="Téléphone à haut-parleur avec un remplissage uni">
            <a:extLst>
              <a:ext uri="{FF2B5EF4-FFF2-40B4-BE49-F238E27FC236}">
                <a16:creationId xmlns:a16="http://schemas.microsoft.com/office/drawing/2014/main" id="{752EB370-1AD1-49CA-9E06-DB7977BB82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5285" b="42700"/>
          <a:stretch/>
        </p:blipFill>
        <p:spPr>
          <a:xfrm rot="2705439">
            <a:off x="7187899" y="1362269"/>
            <a:ext cx="500312" cy="523950"/>
          </a:xfrm>
          <a:prstGeom prst="rect">
            <a:avLst/>
          </a:prstGeom>
        </p:spPr>
      </p:pic>
      <p:sp>
        <p:nvSpPr>
          <p:cNvPr id="14" name="Titre 4">
            <a:extLst>
              <a:ext uri="{FF2B5EF4-FFF2-40B4-BE49-F238E27FC236}">
                <a16:creationId xmlns:a16="http://schemas.microsoft.com/office/drawing/2014/main" id="{8CEA436A-17CC-4E34-A310-66CD949C95D0}"/>
              </a:ext>
            </a:extLst>
          </p:cNvPr>
          <p:cNvSpPr txBox="1">
            <a:spLocks/>
          </p:cNvSpPr>
          <p:nvPr/>
        </p:nvSpPr>
        <p:spPr>
          <a:xfrm>
            <a:off x="3961051" y="3888257"/>
            <a:ext cx="7651079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103000"/>
            </a:pPr>
            <a:r>
              <a:rPr lang="fr-FR" sz="3200" dirty="0">
                <a:solidFill>
                  <a:srgbClr val="06A7B0"/>
                </a:solidFill>
                <a:latin typeface="Avenir Book"/>
              </a:rPr>
              <a:t>La sensibilisation à grande échelle : valoriser une langue qui se vit ! </a:t>
            </a:r>
          </a:p>
          <a:p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400" b="1" dirty="0">
                <a:solidFill>
                  <a:srgbClr val="FAB036"/>
                </a:solidFill>
              </a:rPr>
              <a:t>Une campagne de recrutement</a:t>
            </a:r>
          </a:p>
          <a:p>
            <a:r>
              <a:rPr lang="fr-FR" sz="2400" b="1" dirty="0">
                <a:solidFill>
                  <a:srgbClr val="FAB036"/>
                </a:solidFill>
              </a:rPr>
              <a:t>à l’échelle interrégionale</a:t>
            </a:r>
            <a:endParaRPr lang="fr-FR" sz="3600" dirty="0">
              <a:solidFill>
                <a:srgbClr val="FAB0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5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Objectiu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 err="1"/>
              <a:t>Objectiu</a:t>
            </a:r>
            <a:r>
              <a:rPr lang="fr-FR" sz="3600" dirty="0"/>
              <a:t> principal</a:t>
            </a:r>
          </a:p>
          <a:p>
            <a:endParaRPr lang="fr-FR" sz="3600" dirty="0"/>
          </a:p>
          <a:p>
            <a:endParaRPr lang="fr-FR" sz="3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2F075C-589D-4EDC-90AA-D4FFF73CB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7907" y="636772"/>
            <a:ext cx="2644825" cy="1595849"/>
          </a:xfrm>
          <a:prstGeom prst="rect">
            <a:avLst/>
          </a:prstGeom>
        </p:spPr>
      </p:pic>
      <p:pic>
        <p:nvPicPr>
          <p:cNvPr id="9" name="Graphique 8" descr="Suivre avec un remplissage uni">
            <a:extLst>
              <a:ext uri="{FF2B5EF4-FFF2-40B4-BE49-F238E27FC236}">
                <a16:creationId xmlns:a16="http://schemas.microsoft.com/office/drawing/2014/main" id="{DC11ECEF-5D56-4D96-B935-07319120A1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1093624"/>
            <a:ext cx="1781907" cy="17819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1359986-F10F-494C-B91A-76762F2A229C}"/>
              </a:ext>
            </a:extLst>
          </p:cNvPr>
          <p:cNvSpPr txBox="1"/>
          <p:nvPr/>
        </p:nvSpPr>
        <p:spPr>
          <a:xfrm>
            <a:off x="6021059" y="2664687"/>
            <a:ext cx="1765532" cy="545245"/>
          </a:xfrm>
          <a:prstGeom prst="rect">
            <a:avLst/>
          </a:prstGeom>
          <a:solidFill>
            <a:srgbClr val="FAB036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FFFFFF"/>
                </a:solidFill>
              </a:rPr>
              <a:t>NOUVEAUX LOCUTEURS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886BC9D-F4A5-41BF-A4D0-F29D58460E1F}"/>
              </a:ext>
            </a:extLst>
          </p:cNvPr>
          <p:cNvSpPr/>
          <p:nvPr/>
        </p:nvSpPr>
        <p:spPr>
          <a:xfrm>
            <a:off x="7051209" y="2084849"/>
            <a:ext cx="633600" cy="633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raphique 12" descr="Téléphone à haut-parleur avec un remplissage uni">
            <a:extLst>
              <a:ext uri="{FF2B5EF4-FFF2-40B4-BE49-F238E27FC236}">
                <a16:creationId xmlns:a16="http://schemas.microsoft.com/office/drawing/2014/main" id="{752EB370-1AD1-49CA-9E06-DB7977BB82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5285" b="42700"/>
          <a:stretch/>
        </p:blipFill>
        <p:spPr>
          <a:xfrm rot="2705439">
            <a:off x="7187899" y="1362269"/>
            <a:ext cx="500312" cy="5239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99389F5-8829-4BED-B76A-95DCA258259B}"/>
              </a:ext>
            </a:extLst>
          </p:cNvPr>
          <p:cNvSpPr txBox="1"/>
          <p:nvPr/>
        </p:nvSpPr>
        <p:spPr>
          <a:xfrm>
            <a:off x="2754467" y="5156016"/>
            <a:ext cx="37019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>
              <a:buClr>
                <a:srgbClr val="FAB036"/>
              </a:buClr>
            </a:pPr>
            <a:r>
              <a:rPr lang="fr-FR" sz="2800" b="1" dirty="0">
                <a:solidFill>
                  <a:schemeClr val="bg1"/>
                </a:solidFill>
                <a:highlight>
                  <a:srgbClr val="06A7B0"/>
                </a:highlight>
              </a:rPr>
              <a:t> ENJEU </a:t>
            </a:r>
            <a:r>
              <a:rPr lang="fr-FR" sz="2800" b="1" dirty="0">
                <a:solidFill>
                  <a:srgbClr val="FAB036"/>
                </a:solidFill>
                <a:highlight>
                  <a:srgbClr val="06A7B0"/>
                </a:highlight>
              </a:rPr>
              <a:t>1</a:t>
            </a:r>
            <a:r>
              <a:rPr lang="fr-FR" sz="2800" b="1" dirty="0">
                <a:solidFill>
                  <a:schemeClr val="bg1"/>
                </a:solidFill>
                <a:highlight>
                  <a:srgbClr val="06A7B0"/>
                </a:highlight>
              </a:rPr>
              <a:t> </a:t>
            </a:r>
          </a:p>
          <a:p>
            <a:pPr lvl="3" algn="ctr">
              <a:buClr>
                <a:srgbClr val="FAB036"/>
              </a:buClr>
            </a:pPr>
            <a:r>
              <a:rPr lang="fr-FR" sz="2800" b="1" dirty="0">
                <a:solidFill>
                  <a:srgbClr val="06A7B0"/>
                </a:solidFill>
              </a:rPr>
              <a:t>conscientiser </a:t>
            </a:r>
          </a:p>
          <a:p>
            <a:pPr lvl="3" algn="ctr">
              <a:buClr>
                <a:srgbClr val="FAB036"/>
              </a:buClr>
            </a:pPr>
            <a:r>
              <a:rPr lang="fr-FR" sz="2800" b="1" dirty="0">
                <a:solidFill>
                  <a:schemeClr val="bg1"/>
                </a:solidFill>
                <a:highlight>
                  <a:srgbClr val="06A7B0"/>
                </a:highlight>
              </a:rPr>
              <a:t> </a:t>
            </a:r>
            <a:endParaRPr lang="fr-FR" sz="2400" dirty="0"/>
          </a:p>
        </p:txBody>
      </p:sp>
      <p:pic>
        <p:nvPicPr>
          <p:cNvPr id="5" name="Graphique 4" descr="Flèche haut avec un remplissage uni">
            <a:extLst>
              <a:ext uri="{FF2B5EF4-FFF2-40B4-BE49-F238E27FC236}">
                <a16:creationId xmlns:a16="http://schemas.microsoft.com/office/drawing/2014/main" id="{EAE8BC07-AFAE-4E2A-BD9E-8DD0D45264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227207">
            <a:off x="4973538" y="3577296"/>
            <a:ext cx="1472650" cy="14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5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Objectiu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Concèpte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 err="1"/>
              <a:t>Objectiu</a:t>
            </a:r>
            <a:r>
              <a:rPr lang="fr-FR" sz="3600" dirty="0"/>
              <a:t> principal</a:t>
            </a:r>
          </a:p>
          <a:p>
            <a:endParaRPr lang="fr-FR" sz="3600" dirty="0"/>
          </a:p>
          <a:p>
            <a:endParaRPr lang="fr-FR" sz="3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2F075C-589D-4EDC-90AA-D4FFF73CB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7907" y="657263"/>
            <a:ext cx="2644825" cy="1595849"/>
          </a:xfrm>
          <a:prstGeom prst="rect">
            <a:avLst/>
          </a:prstGeom>
        </p:spPr>
      </p:pic>
      <p:pic>
        <p:nvPicPr>
          <p:cNvPr id="9" name="Graphique 8" descr="Suivre avec un remplissage uni">
            <a:extLst>
              <a:ext uri="{FF2B5EF4-FFF2-40B4-BE49-F238E27FC236}">
                <a16:creationId xmlns:a16="http://schemas.microsoft.com/office/drawing/2014/main" id="{DC11ECEF-5D56-4D96-B935-07319120A1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1093624"/>
            <a:ext cx="1781907" cy="17819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1359986-F10F-494C-B91A-76762F2A229C}"/>
              </a:ext>
            </a:extLst>
          </p:cNvPr>
          <p:cNvSpPr txBox="1"/>
          <p:nvPr/>
        </p:nvSpPr>
        <p:spPr>
          <a:xfrm>
            <a:off x="6021059" y="2664687"/>
            <a:ext cx="1765532" cy="545245"/>
          </a:xfrm>
          <a:prstGeom prst="rect">
            <a:avLst/>
          </a:prstGeom>
          <a:solidFill>
            <a:srgbClr val="FAB036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FFFFFF"/>
                </a:solidFill>
              </a:rPr>
              <a:t>NOUVEAUX LOCUTEURS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886BC9D-F4A5-41BF-A4D0-F29D58460E1F}"/>
              </a:ext>
            </a:extLst>
          </p:cNvPr>
          <p:cNvSpPr/>
          <p:nvPr/>
        </p:nvSpPr>
        <p:spPr>
          <a:xfrm>
            <a:off x="7051209" y="2084849"/>
            <a:ext cx="633600" cy="633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raphique 12" descr="Téléphone à haut-parleur avec un remplissage uni">
            <a:extLst>
              <a:ext uri="{FF2B5EF4-FFF2-40B4-BE49-F238E27FC236}">
                <a16:creationId xmlns:a16="http://schemas.microsoft.com/office/drawing/2014/main" id="{752EB370-1AD1-49CA-9E06-DB7977BB82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5285" b="42700"/>
          <a:stretch/>
        </p:blipFill>
        <p:spPr>
          <a:xfrm rot="2705439">
            <a:off x="7187899" y="1362269"/>
            <a:ext cx="500312" cy="5239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99389F5-8829-4BED-B76A-95DCA258259B}"/>
              </a:ext>
            </a:extLst>
          </p:cNvPr>
          <p:cNvSpPr txBox="1"/>
          <p:nvPr/>
        </p:nvSpPr>
        <p:spPr>
          <a:xfrm>
            <a:off x="2754467" y="5156016"/>
            <a:ext cx="3701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>
              <a:buClr>
                <a:srgbClr val="FAB036"/>
              </a:buClr>
            </a:pPr>
            <a:r>
              <a:rPr lang="fr-FR" sz="2800" b="1" dirty="0">
                <a:solidFill>
                  <a:schemeClr val="bg1"/>
                </a:solidFill>
                <a:highlight>
                  <a:srgbClr val="06A7B0"/>
                </a:highlight>
              </a:rPr>
              <a:t> ENJEU </a:t>
            </a:r>
            <a:r>
              <a:rPr lang="fr-FR" sz="2800" b="1" dirty="0">
                <a:solidFill>
                  <a:srgbClr val="FAB036"/>
                </a:solidFill>
                <a:highlight>
                  <a:srgbClr val="06A7B0"/>
                </a:highlight>
              </a:rPr>
              <a:t>1</a:t>
            </a:r>
            <a:r>
              <a:rPr lang="fr-FR" sz="2800" b="1" dirty="0">
                <a:solidFill>
                  <a:schemeClr val="bg1"/>
                </a:solidFill>
                <a:highlight>
                  <a:srgbClr val="06A7B0"/>
                </a:highlight>
              </a:rPr>
              <a:t> </a:t>
            </a:r>
          </a:p>
          <a:p>
            <a:pPr lvl="3" algn="ctr">
              <a:buClr>
                <a:srgbClr val="FAB036"/>
              </a:buClr>
            </a:pPr>
            <a:r>
              <a:rPr lang="fr-FR" sz="2800" b="1" dirty="0">
                <a:solidFill>
                  <a:srgbClr val="06A7B0"/>
                </a:solidFill>
              </a:rPr>
              <a:t>Conscientiser </a:t>
            </a:r>
          </a:p>
          <a:p>
            <a:pPr lvl="3" algn="ctr">
              <a:buClr>
                <a:srgbClr val="FAB036"/>
              </a:buClr>
            </a:pPr>
            <a:r>
              <a:rPr lang="fr-FR" sz="2800" b="1" dirty="0">
                <a:solidFill>
                  <a:schemeClr val="bg1"/>
                </a:solidFill>
                <a:highlight>
                  <a:srgbClr val="06A7B0"/>
                </a:highlight>
              </a:rPr>
              <a:t> </a:t>
            </a:r>
            <a:endParaRPr lang="fr-FR" sz="2400" dirty="0"/>
          </a:p>
        </p:txBody>
      </p:sp>
      <p:pic>
        <p:nvPicPr>
          <p:cNvPr id="5" name="Graphique 4" descr="Flèche haut avec un remplissage uni">
            <a:extLst>
              <a:ext uri="{FF2B5EF4-FFF2-40B4-BE49-F238E27FC236}">
                <a16:creationId xmlns:a16="http://schemas.microsoft.com/office/drawing/2014/main" id="{EAE8BC07-AFAE-4E2A-BD9E-8DD0D45264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227207">
            <a:off x="4973538" y="3577296"/>
            <a:ext cx="1472650" cy="1472650"/>
          </a:xfrm>
          <a:prstGeom prst="rect">
            <a:avLst/>
          </a:prstGeom>
        </p:spPr>
      </p:pic>
      <p:pic>
        <p:nvPicPr>
          <p:cNvPr id="17" name="Graphique 16" descr="Flèche haut avec un remplissage uni">
            <a:extLst>
              <a:ext uri="{FF2B5EF4-FFF2-40B4-BE49-F238E27FC236}">
                <a16:creationId xmlns:a16="http://schemas.microsoft.com/office/drawing/2014/main" id="{C92B74A7-6B63-47F2-9C6E-3618AA3736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372793" flipH="1">
            <a:off x="7359525" y="3634998"/>
            <a:ext cx="1472650" cy="147265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23EB6E1-6AEC-4C4C-A2C5-945D891EF134}"/>
              </a:ext>
            </a:extLst>
          </p:cNvPr>
          <p:cNvSpPr txBox="1"/>
          <p:nvPr/>
        </p:nvSpPr>
        <p:spPr>
          <a:xfrm>
            <a:off x="6021059" y="5107679"/>
            <a:ext cx="3838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>
              <a:buClr>
                <a:srgbClr val="FAB036"/>
              </a:buClr>
            </a:pPr>
            <a:r>
              <a:rPr lang="fr-FR" sz="2800" b="1" dirty="0">
                <a:solidFill>
                  <a:schemeClr val="bg1"/>
                </a:solidFill>
                <a:highlight>
                  <a:srgbClr val="06A7B0"/>
                </a:highlight>
              </a:rPr>
              <a:t> ENJEU </a:t>
            </a:r>
            <a:r>
              <a:rPr lang="fr-FR" sz="2800" b="1" dirty="0">
                <a:solidFill>
                  <a:srgbClr val="FAB036"/>
                </a:solidFill>
                <a:highlight>
                  <a:srgbClr val="06A7B0"/>
                </a:highlight>
              </a:rPr>
              <a:t>2 </a:t>
            </a:r>
            <a:r>
              <a:rPr lang="fr-FR" sz="2800" b="1" dirty="0">
                <a:solidFill>
                  <a:schemeClr val="bg1"/>
                </a:solidFill>
                <a:highlight>
                  <a:srgbClr val="06A7B0"/>
                </a:highlight>
              </a:rPr>
              <a:t> </a:t>
            </a:r>
          </a:p>
          <a:p>
            <a:pPr lvl="3" algn="ctr">
              <a:buClr>
                <a:srgbClr val="FAB036"/>
              </a:buClr>
            </a:pPr>
            <a:r>
              <a:rPr lang="fr-FR" sz="2800" b="1" dirty="0">
                <a:solidFill>
                  <a:srgbClr val="06A7B0"/>
                </a:solidFill>
              </a:rPr>
              <a:t>Rendre acteurs de l’occitanité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9093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751CB-9B4E-473B-A62A-906FCD06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60"/>
          <a:stretch/>
        </p:blipFill>
        <p:spPr>
          <a:xfrm>
            <a:off x="1" y="0"/>
            <a:ext cx="3133130" cy="688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A443EE-2F9B-4577-B977-A4AFE59FE9D7}"/>
              </a:ext>
            </a:extLst>
          </p:cNvPr>
          <p:cNvSpPr/>
          <p:nvPr/>
        </p:nvSpPr>
        <p:spPr>
          <a:xfrm>
            <a:off x="0" y="-17584"/>
            <a:ext cx="3133130" cy="6901962"/>
          </a:xfrm>
          <a:prstGeom prst="rect">
            <a:avLst/>
          </a:prstGeom>
          <a:solidFill>
            <a:srgbClr val="15ACB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057764-5C04-471A-9BBE-7EF17419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9" y="4937386"/>
            <a:ext cx="1748014" cy="1920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9B1D00-0C99-4F19-9A1E-DC47738F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77"/>
          <a:stretch/>
        </p:blipFill>
        <p:spPr>
          <a:xfrm>
            <a:off x="11449425" y="4723489"/>
            <a:ext cx="742575" cy="136152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4DDEDA-2D18-4F03-9C6B-1A61D83F0ED6}"/>
              </a:ext>
            </a:extLst>
          </p:cNvPr>
          <p:cNvSpPr txBox="1">
            <a:spLocks/>
          </p:cNvSpPr>
          <p:nvPr/>
        </p:nvSpPr>
        <p:spPr>
          <a:xfrm>
            <a:off x="76200" y="120648"/>
            <a:ext cx="2946400" cy="2754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2800" i="1" dirty="0">
                <a:solidFill>
                  <a:srgbClr val="FAB036"/>
                </a:solidFill>
                <a:latin typeface="Avenir" panose="020B0503020203020204" pitchFamily="34" charset="0"/>
              </a:rPr>
              <a:t>LOS ENJÒCS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AB036"/>
                </a:solidFill>
                <a:latin typeface="Avenir" panose="020B0503020203020204" pitchFamily="34" charset="0"/>
              </a:rPr>
              <a:t>Objectiu</a:t>
            </a:r>
            <a:endParaRPr lang="fr-FR" sz="2000" dirty="0">
              <a:solidFill>
                <a:srgbClr val="FAB036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Avenir" panose="020B0503020203020204" pitchFamily="34" charset="0"/>
              </a:rPr>
              <a:t>Concèpte</a:t>
            </a:r>
            <a:endParaRPr lang="fr-FR" sz="2000" b="1" dirty="0">
              <a:solidFill>
                <a:schemeClr val="bg1"/>
              </a:solidFill>
              <a:latin typeface="Avenir" panose="020B0503020203020204" pitchFamily="34" charset="0"/>
            </a:endParaRP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Ciblas</a:t>
            </a:r>
          </a:p>
          <a:p>
            <a:pPr marL="6223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AB036"/>
                </a:solidFill>
                <a:latin typeface="Avenir" panose="020B0503020203020204" pitchFamily="34" charset="0"/>
              </a:rPr>
              <a:t>Livrables</a:t>
            </a: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7307B84A-1CC2-4BBF-8380-40226368CA62}"/>
              </a:ext>
            </a:extLst>
          </p:cNvPr>
          <p:cNvSpPr txBox="1">
            <a:spLocks/>
          </p:cNvSpPr>
          <p:nvPr/>
        </p:nvSpPr>
        <p:spPr>
          <a:xfrm>
            <a:off x="3561418" y="188537"/>
            <a:ext cx="8259294" cy="96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593" indent="-428593">
              <a:buFontTx/>
              <a:buBlip>
                <a:blip r:embed="rId6"/>
              </a:buBlip>
            </a:pPr>
            <a:r>
              <a:rPr lang="fr-FR" sz="3600" dirty="0"/>
              <a:t>Lo </a:t>
            </a:r>
            <a:r>
              <a:rPr lang="fr-FR" sz="3600" dirty="0" err="1"/>
              <a:t>concèpte</a:t>
            </a:r>
            <a:endParaRPr lang="fr-FR" sz="3600" dirty="0"/>
          </a:p>
          <a:p>
            <a:endParaRPr lang="fr-FR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4791463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DB073AFB51A4E9DC5959BB755AF1F" ma:contentTypeVersion="13" ma:contentTypeDescription="Crée un document." ma:contentTypeScope="" ma:versionID="0a178f8ef78b7cb072c4c625956799a1">
  <xsd:schema xmlns:xsd="http://www.w3.org/2001/XMLSchema" xmlns:xs="http://www.w3.org/2001/XMLSchema" xmlns:p="http://schemas.microsoft.com/office/2006/metadata/properties" xmlns:ns2="860a6414-3f8d-41ed-bcc0-0e28fba09214" xmlns:ns3="c5d9cd15-6577-4e7c-bc49-8e98ead64d27" targetNamespace="http://schemas.microsoft.com/office/2006/metadata/properties" ma:root="true" ma:fieldsID="be2520b648c8ea7bef4a633a3bc62e44" ns2:_="" ns3:_="">
    <xsd:import namespace="860a6414-3f8d-41ed-bcc0-0e28fba09214"/>
    <xsd:import namespace="c5d9cd15-6577-4e7c-bc49-8e98ead64d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a6414-3f8d-41ed-bcc0-0e28fba09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9cd15-6577-4e7c-bc49-8e98ead64d2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67FA8E-7E7D-4E39-9F46-CBD5E480E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0a6414-3f8d-41ed-bcc0-0e28fba09214"/>
    <ds:schemaRef ds:uri="c5d9cd15-6577-4e7c-bc49-8e98ead64d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CCF1F5-765B-42EB-AD2A-7A96AD3286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11376A-2C21-4C35-A428-B1CCD0511AC4}">
  <ds:schemaRefs>
    <ds:schemaRef ds:uri="http://schemas.microsoft.com/office/2006/documentManagement/types"/>
    <ds:schemaRef ds:uri="http://www.w3.org/XML/1998/namespace"/>
    <ds:schemaRef ds:uri="http://purl.org/dc/terms/"/>
    <ds:schemaRef ds:uri="c5d9cd15-6577-4e7c-bc49-8e98ead64d27"/>
    <ds:schemaRef ds:uri="http://schemas.openxmlformats.org/package/2006/metadata/core-properties"/>
    <ds:schemaRef ds:uri="http://schemas.microsoft.com/office/2006/metadata/properties"/>
    <ds:schemaRef ds:uri="860a6414-3f8d-41ed-bcc0-0e28fba09214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2306</Words>
  <Application>Microsoft Office PowerPoint</Application>
  <PresentationFormat>Grand écran</PresentationFormat>
  <Paragraphs>559</Paragraphs>
  <Slides>43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9" baseType="lpstr">
      <vt:lpstr>AAAAA B+ Bree</vt:lpstr>
      <vt:lpstr>AAAAAE+Calibri</vt:lpstr>
      <vt:lpstr>AAAAAF+Helvetica</vt:lpstr>
      <vt:lpstr>AAAAAH+Calibri-Bold</vt:lpstr>
      <vt:lpstr>AdamGorry-Inline</vt:lpstr>
      <vt:lpstr>Arial</vt:lpstr>
      <vt:lpstr>Avenir</vt:lpstr>
      <vt:lpstr>Avenir Black</vt:lpstr>
      <vt:lpstr>Avenir Book</vt:lpstr>
      <vt:lpstr>Avenir Light</vt:lpstr>
      <vt:lpstr>Avenir Next LT Pro Light</vt:lpstr>
      <vt:lpstr>Calibri</vt:lpstr>
      <vt:lpstr>Calibri Light</vt:lpstr>
      <vt:lpstr>Courier New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Gael TABARLY</cp:lastModifiedBy>
  <cp:revision>1</cp:revision>
  <dcterms:modified xsi:type="dcterms:W3CDTF">2021-05-20T10:52:33Z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0x010100217DB073AFB51A4E9DC5959BB755AF1F</vt:lpwstr>
  </property>
  <property fmtid="{D5CDD505-2E9C-101B-9397-08002B2CF9AE}" pid="3" name="_MarkAsFinal">
    <vt:bool>true</vt:bool>
  </property>
</Properties>
</file>